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81" r:id="rId2"/>
  </p:sldMasterIdLst>
  <p:notesMasterIdLst>
    <p:notesMasterId r:id="rId130"/>
  </p:notesMasterIdLst>
  <p:handoutMasterIdLst>
    <p:handoutMasterId r:id="rId131"/>
  </p:handoutMasterIdLst>
  <p:sldIdLst>
    <p:sldId id="429" r:id="rId3"/>
    <p:sldId id="411" r:id="rId4"/>
    <p:sldId id="298" r:id="rId5"/>
    <p:sldId id="299" r:id="rId6"/>
    <p:sldId id="302" r:id="rId7"/>
    <p:sldId id="303" r:id="rId8"/>
    <p:sldId id="304" r:id="rId9"/>
    <p:sldId id="305" r:id="rId10"/>
    <p:sldId id="306" r:id="rId11"/>
    <p:sldId id="354" r:id="rId12"/>
    <p:sldId id="355" r:id="rId13"/>
    <p:sldId id="356" r:id="rId14"/>
    <p:sldId id="307" r:id="rId15"/>
    <p:sldId id="308" r:id="rId16"/>
    <p:sldId id="309" r:id="rId17"/>
    <p:sldId id="310" r:id="rId18"/>
    <p:sldId id="311" r:id="rId19"/>
    <p:sldId id="357" r:id="rId20"/>
    <p:sldId id="312" r:id="rId21"/>
    <p:sldId id="313" r:id="rId22"/>
    <p:sldId id="314" r:id="rId23"/>
    <p:sldId id="315" r:id="rId24"/>
    <p:sldId id="359" r:id="rId25"/>
    <p:sldId id="360" r:id="rId26"/>
    <p:sldId id="361" r:id="rId27"/>
    <p:sldId id="362" r:id="rId28"/>
    <p:sldId id="363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64" r:id="rId45"/>
    <p:sldId id="331" r:id="rId46"/>
    <p:sldId id="332" r:id="rId47"/>
    <p:sldId id="414" r:id="rId48"/>
    <p:sldId id="333" r:id="rId49"/>
    <p:sldId id="334" r:id="rId50"/>
    <p:sldId id="335" r:id="rId51"/>
    <p:sldId id="336" r:id="rId52"/>
    <p:sldId id="337" r:id="rId53"/>
    <p:sldId id="365" r:id="rId54"/>
    <p:sldId id="366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67" r:id="rId63"/>
    <p:sldId id="345" r:id="rId64"/>
    <p:sldId id="346" r:id="rId65"/>
    <p:sldId id="347" r:id="rId66"/>
    <p:sldId id="368" r:id="rId67"/>
    <p:sldId id="348" r:id="rId68"/>
    <p:sldId id="349" r:id="rId69"/>
    <p:sldId id="350" r:id="rId70"/>
    <p:sldId id="351" r:id="rId71"/>
    <p:sldId id="372" r:id="rId72"/>
    <p:sldId id="369" r:id="rId73"/>
    <p:sldId id="370" r:id="rId74"/>
    <p:sldId id="371" r:id="rId75"/>
    <p:sldId id="352" r:id="rId76"/>
    <p:sldId id="413" r:id="rId77"/>
    <p:sldId id="373" r:id="rId78"/>
    <p:sldId id="374" r:id="rId79"/>
    <p:sldId id="375" r:id="rId80"/>
    <p:sldId id="416" r:id="rId81"/>
    <p:sldId id="417" r:id="rId82"/>
    <p:sldId id="418" r:id="rId83"/>
    <p:sldId id="376" r:id="rId84"/>
    <p:sldId id="377" r:id="rId85"/>
    <p:sldId id="378" r:id="rId86"/>
    <p:sldId id="379" r:id="rId87"/>
    <p:sldId id="419" r:id="rId88"/>
    <p:sldId id="420" r:id="rId89"/>
    <p:sldId id="380" r:id="rId90"/>
    <p:sldId id="415" r:id="rId91"/>
    <p:sldId id="381" r:id="rId92"/>
    <p:sldId id="382" r:id="rId93"/>
    <p:sldId id="383" r:id="rId94"/>
    <p:sldId id="384" r:id="rId95"/>
    <p:sldId id="421" r:id="rId96"/>
    <p:sldId id="422" r:id="rId97"/>
    <p:sldId id="385" r:id="rId98"/>
    <p:sldId id="428" r:id="rId99"/>
    <p:sldId id="386" r:id="rId100"/>
    <p:sldId id="424" r:id="rId101"/>
    <p:sldId id="425" r:id="rId102"/>
    <p:sldId id="387" r:id="rId103"/>
    <p:sldId id="388" r:id="rId104"/>
    <p:sldId id="389" r:id="rId105"/>
    <p:sldId id="390" r:id="rId106"/>
    <p:sldId id="426" r:id="rId107"/>
    <p:sldId id="427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04" r:id="rId122"/>
    <p:sldId id="405" r:id="rId123"/>
    <p:sldId id="406" r:id="rId124"/>
    <p:sldId id="407" r:id="rId125"/>
    <p:sldId id="408" r:id="rId126"/>
    <p:sldId id="409" r:id="rId127"/>
    <p:sldId id="410" r:id="rId128"/>
    <p:sldId id="353" r:id="rId129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F6"/>
    <a:srgbClr val="0099CC"/>
    <a:srgbClr val="0000FF"/>
    <a:srgbClr val="0000CC"/>
    <a:srgbClr val="B2B2B2"/>
    <a:srgbClr val="A50021"/>
    <a:srgbClr val="7376B1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63" autoAdjust="0"/>
  </p:normalViewPr>
  <p:slideViewPr>
    <p:cSldViewPr snapToObjects="1">
      <p:cViewPr varScale="1">
        <p:scale>
          <a:sx n="138" d="100"/>
          <a:sy n="138" d="100"/>
        </p:scale>
        <p:origin x="1536" y="82"/>
      </p:cViewPr>
      <p:guideLst>
        <p:guide orient="horz" pos="3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29"/>
    </p:cViewPr>
  </p:sorterViewPr>
  <p:notesViewPr>
    <p:cSldViewPr snapToObjects="1">
      <p:cViewPr>
        <p:scale>
          <a:sx n="100" d="100"/>
          <a:sy n="100" d="100"/>
        </p:scale>
        <p:origin x="-780" y="21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69697DA0-B942-4D4C-ABF1-EF241190AD4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992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32A8A00-103B-47DA-87B3-C5E75C52A4B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9350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458FB5-CDF7-4A45-BF2E-0232A00EE898}" type="slidenum">
              <a:rPr lang="en-CA" altLang="en-US">
                <a:solidFill>
                  <a:srgbClr val="000000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CA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7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E424BA-7522-4C69-AC0A-97611C807C3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319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AEF262-9B83-4C05-A337-08577D9100D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960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BE89C5-ADFC-4BED-81D5-63B8F867FD4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1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4CAE55-9AE8-4F6B-934A-978CF055F05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285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9219AB-5716-471F-988F-27CA3322950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1397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F6A711-160A-4159-B560-E2915C1ACE8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961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26EC5B-2016-4CA9-A4F3-4BE60D7CD55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803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32A63B-B9E9-4267-8FE0-47410B6791C9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538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FE1234-565C-4EAE-8567-1C92876DE9D3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0501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F24A27-E370-45CA-AAAE-8ED4EB7453E0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415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73381D-847E-4F14-9497-40179F1A94F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8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37BC05-E97B-4B2C-94F3-E5AB7EE3B49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720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D48723-0D92-4B15-B61B-EB613430A2AB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7429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C6494C-08A8-48A3-BB9D-9AAFA7C2519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932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8C053C-2937-4B2A-B546-790081B03C20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512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21742E-10B0-420E-814E-841E1C30B74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16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BCB64F-A1DE-4472-9C9F-0D1622B9575D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44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AE9E9A-C36C-44D1-85CE-F7662F3FDBB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860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892D4B-0CE6-4FC5-A5CB-363CF668247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22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DBD168-29F4-4110-BCF2-B9F6CE38B733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357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50C8DB-64F9-4EFF-A312-BF2B078332D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381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B1B986-2C8F-4BB1-8818-AF6BAA1854E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90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1E3FE2-F191-4E6B-912F-2DCA8323546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346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0B4547-8607-45C3-B161-15FD546F242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960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149A3E-0281-459E-8271-85DC57EAAAB9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56278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7A75E2-A2B0-4E4C-B6E8-6564E55648A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0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B9E13B-8A5E-471B-800A-A610E738B0F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75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BEF9CD-5041-4FA6-892E-EECAF3D92D49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5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41AE12-1912-48AF-B9C1-65EFBB77DFC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5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B5BE4B-83C4-4C51-8048-75373914A17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39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9185E4-30EF-4028-B9D1-931B0F3B0CE3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15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110118-4FAA-41B0-839A-6571D98886C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94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D3883C-DC0C-4E53-B961-DDB96CA7E45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19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C6D210-C748-46D4-87F0-169EFDF8A91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47DE18-A95A-4ACE-A72D-B148614CB6F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09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C7A73A-BE1F-4952-9402-6EBD5A9D974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7FC874-573B-45BD-B9DC-B6C4DC454C3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31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27B0FC-7C89-47EA-9A29-6CD7CBB81EA4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81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7D1ECF-E71C-40D4-AC7D-C44836E16064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25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70781A-F7E8-468A-9C3C-8F58A6CAFAE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6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326FA4-EF39-4B5F-97A8-61CDEE4D0B8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8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DD11FA-6F60-4DF3-89E6-809AA394BE9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21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9F650A-DCBE-4027-B950-049C345F580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96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903C98-9A8E-41CE-BCA1-34338E9D314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0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0E0551-A9DE-49C9-82E4-515A3B3E3DA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39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702D6C-A8C7-48F5-815F-944FBBA841B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7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F57119-2A9D-4325-B30E-5C4E58715A1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16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BA6411-BEFD-4027-A6D0-F2FE87E939C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62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8BFCD2-92BE-4222-8461-1628F57F099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1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2D6562-DEB7-40CD-85CC-BDDC013C51D3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7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B5C22-6B5C-440E-97DC-ACF684431C2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01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032997-5B9A-4937-8D14-F19C53A9820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53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FFF6AF-D9B2-465A-8640-92281962E00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65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6FAC3A-BDF5-40B8-9E88-1E5503D592C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84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19587A-F783-4AA7-B45B-515E0FE46E5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9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5DB6D3-4C37-4711-A36D-8E8B5D7D00C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74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1E9A6D-E6EC-4E5C-833D-39FBC6AF9D1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33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AB01D8-2164-417C-9DC7-9D2D0F5EE58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146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125213-0DF8-4771-8CBD-DA474F7A86A9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C153F1-796E-4424-B91D-C10EFCDCAAE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82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4BD476-FA92-45F2-8E4F-BB133D4B126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62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33F113-A4B3-4010-87EA-11AC139E6F30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17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EF023F-D5BE-4A92-AC0F-6B48B5E5870B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23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B851FD-0D55-4C47-A7C1-C2ABB8E225A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8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E08B1F-A889-4ABD-9945-D8ECD6ED1BF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18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C540C0-7EE1-45E6-9FA7-138629FDD69D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8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CE5E9D-A723-45A7-A185-AADE3D280C0B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24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789B97-F2D0-468A-B5EE-0754B4D953A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72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3CC3E2-65B1-4646-89DD-A70F63F3B22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53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B60723-AD40-4B28-B67B-3F555A5A235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54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FCF490-154F-4CDF-A75D-79BFF8699E9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27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60C438-137D-4553-88FD-6418343679F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40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F67150-247D-42E8-AC75-18BA89246F7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7396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EC3C8BF-5045-4CC0-8BA1-7DBB21B661C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88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506076-A8C1-4BB4-BCBC-D0A306B0AF94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69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212FD7-F415-4D0D-AAA9-2214BD50AF9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702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4618EF-E23A-4822-9502-D325B5F70ED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7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3AFA1F-DE9E-4180-B701-5589D1BF6FA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6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C9962B-FEF4-4110-92AE-B0A0ED883079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44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26088B-8A84-430A-99FF-D8F48DAF9B8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689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21482F-795A-4DE5-A51B-BF0CA023BA0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323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6A379A-37CE-4307-812B-E4B09B7C368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2234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75FD0B-FC01-46E7-9D12-AF7B5EFE993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53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B81F34-DD53-4488-AE20-B36CC6B06DD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89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CEB1DC-7D8B-4E92-A20C-922CAD0BA97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0726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95C37-C550-4AD8-B4DC-1BA23F540FA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168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6DDF9F-A8DC-496A-80DF-4284C57EA8C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75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FE6D32-6289-4A59-9238-7A7787BB2FC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1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A3C4C2-7B55-4DD9-892D-0CD5D8A5D3B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64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06273B-E561-470E-8C70-195AFFB94E0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03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E9A55B-DC51-4C64-824F-7A1B8C62578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92C8CE-108E-46C1-9CBA-89EB8D4C4BC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1718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D9DB5D-66EE-4D98-A2CA-F5119D79113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17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3B64F8-5DD7-4799-B378-879C4F5C229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93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0FBB03-BD06-4658-B968-AC42995F5A1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8979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A5063-B2C4-40E7-BB0E-145B0C4BE45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746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901C4D-F014-484D-B028-2BBC835A2EE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13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4C91EC-9EC5-4C9A-9775-2E0003D8B62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67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69E069-AB32-4E4B-9A30-88BA9C330EB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4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EC72BA-4263-446F-BA39-C3235A1381F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595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D4236D-DE14-4795-9207-4DC947E3B10D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802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562144-53EB-499D-8EC2-8B63102B983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626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7B3F91-2C63-4DB0-B071-AE95C5B53E8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209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BDF3B8-A263-418F-B8AE-ADEEE137076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79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738568-BEE8-45AD-B59C-DBC30F5C9225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387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AE6970-B852-4C47-8B89-39B5787F48E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80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4172F4-027D-48A6-A906-0485E6C4F86A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641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30FB5F-4DF9-4045-A224-A6391F4AE90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679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28FACF-5521-4530-940E-56CC3F2DA58D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818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9A7997-7006-4062-9E2B-C254CA244DBD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7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5A08E6-DA96-40A5-9F45-8427B48D3EC6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48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78FE77-76A0-4405-9AAC-C0A850D7C611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575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50516C-545D-4C6B-98EB-DD90A7CD95CC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64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800E69-F328-450D-9318-F184F2196650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400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859EF-8F0A-46F1-AE52-812D6BBC7DF0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153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7E26DD-6235-4A69-832B-4CE1298CB62E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4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27EFE9-2149-4082-9AA6-2FD1F19BA0D8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609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CBB3D9-5C77-43A6-A190-8C451A4756B2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405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4D72E8-EA28-4FFF-A7E5-97223A41E9BF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85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BE4D31-00B7-402B-8186-3E3D6592218B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98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13B427-8ED9-4EB4-A0DD-7239559D1FF7}" type="slidenum">
              <a:rPr lang="en-CA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CA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1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 userDrawn="1"/>
        </p:nvSpPr>
        <p:spPr bwMode="auto">
          <a:xfrm>
            <a:off x="0" y="4581525"/>
            <a:ext cx="9144000" cy="2276475"/>
          </a:xfrm>
          <a:prstGeom prst="rect">
            <a:avLst/>
          </a:prstGeom>
          <a:solidFill>
            <a:srgbClr val="B2B2B2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4" descr="40%"/>
          <p:cNvSpPr>
            <a:spLocks noChangeArrowheads="1"/>
          </p:cNvSpPr>
          <p:nvPr/>
        </p:nvSpPr>
        <p:spPr bwMode="auto">
          <a:xfrm>
            <a:off x="0" y="0"/>
            <a:ext cx="9144000" cy="4581525"/>
          </a:xfrm>
          <a:prstGeom prst="rect">
            <a:avLst/>
          </a:prstGeom>
          <a:pattFill prst="pct40">
            <a:fgClr>
              <a:srgbClr val="7376B1">
                <a:alpha val="63921"/>
              </a:srgbClr>
            </a:fgClr>
            <a:bgClr>
              <a:schemeClr val="bg1">
                <a:alpha val="63921"/>
              </a:scheme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4" descr="Pearso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6419850"/>
            <a:ext cx="1152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395413" y="6537325"/>
            <a:ext cx="3462337" cy="2317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dirty="0">
                <a:solidFill>
                  <a:srgbClr val="000000"/>
                </a:solidFill>
              </a:rPr>
              <a:t>Copyright © 2014 Pearson Addison-Wesley.  All rights reserved.</a:t>
            </a:r>
          </a:p>
        </p:txBody>
      </p:sp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304800" y="152400"/>
            <a:ext cx="7086600" cy="2286000"/>
          </a:xfrm>
        </p:spPr>
        <p:txBody>
          <a:bodyPr wrap="none" anchor="ctr"/>
          <a:lstStyle>
            <a:lvl1pPr>
              <a:defRPr sz="6600">
                <a:solidFill>
                  <a:srgbClr val="05310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81200" y="2590800"/>
            <a:ext cx="6629400" cy="1905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639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6E362F9E-E1E7-4510-9EDB-D7681DA0310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36541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076450" cy="5945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3213"/>
            <a:ext cx="6076950" cy="5945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C73ED325-35DF-44F0-ACAC-F11C194EDE5A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75003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AE76-6AA5-4FA3-B85D-26B30B75B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2E5FC760-EAED-441D-920F-7D5C8B9B4C0D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5471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837AA576-2501-4212-B933-5D672C341DBC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037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F6C2F664-37B0-442F-B573-1CBCE48519CA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247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501D21D5-19A1-4654-A7D1-8BED720A6B64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195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ADB8F0AF-634E-49CD-B95B-F9287947940B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61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AA8610F8-16BB-463C-B07B-EFEB305644BE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89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443E203D-0174-45B7-AD69-114EDC0F13D1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28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2E5FC760-EAED-441D-920F-7D5C8B9B4C0D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64275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B85A5E43-A893-46EF-AFA4-76B90871ECC8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709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6E362F9E-E1E7-4510-9EDB-D7681DA03100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609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1- </a:t>
            </a:r>
            <a:fld id="{C73ED325-35DF-44F0-ACAC-F11C194EDE5A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5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837AA576-2501-4212-B933-5D672C341DBC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55240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13" y="16764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7263" y="16764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F6C2F664-37B0-442F-B573-1CBCE48519CA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9986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501D21D5-19A1-4654-A7D1-8BED720A6B64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65417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ADB8F0AF-634E-49CD-B95B-F9287947940B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7865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AA8610F8-16BB-463C-B07B-EFEB305644BE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16055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443E203D-0174-45B7-AD69-114EDC0F13D1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2969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1- </a:t>
            </a:r>
            <a:fld id="{B85A5E43-A893-46EF-AFA4-76B90871ECC8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2132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7"/>
          <p:cNvSpPr>
            <a:spLocks noChangeArrowheads="1"/>
          </p:cNvSpPr>
          <p:nvPr userDrawn="1"/>
        </p:nvSpPr>
        <p:spPr bwMode="gray">
          <a:xfrm rot="-5400000">
            <a:off x="4419600" y="2136775"/>
            <a:ext cx="301625" cy="9140825"/>
          </a:xfrm>
          <a:prstGeom prst="rect">
            <a:avLst/>
          </a:prstGeom>
          <a:gradFill rotWithShape="0">
            <a:gsLst>
              <a:gs pos="0">
                <a:srgbClr val="6669AA">
                  <a:alpha val="46999"/>
                </a:srgbClr>
              </a:gs>
              <a:gs pos="100000">
                <a:srgbClr val="CCCDE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sz="3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27" name="Rectangle 42" descr="40%"/>
          <p:cNvSpPr>
            <a:spLocks noChangeArrowheads="1"/>
          </p:cNvSpPr>
          <p:nvPr userDrawn="1"/>
        </p:nvSpPr>
        <p:spPr bwMode="gray">
          <a:xfrm rot="-5400000">
            <a:off x="3849688" y="-3849688"/>
            <a:ext cx="1441450" cy="9140825"/>
          </a:xfrm>
          <a:prstGeom prst="rect">
            <a:avLst/>
          </a:prstGeom>
          <a:solidFill>
            <a:srgbClr val="053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sz="3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3213"/>
            <a:ext cx="83058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Slide 1- </a:t>
            </a:r>
            <a:fld id="{62E7FDD5-C8D4-4295-A227-A33B9C942A64}" type="slidenum">
              <a:rPr lang="en-US"/>
              <a:pPr>
                <a:defRPr/>
              </a:pPr>
              <a:t>‹#›</a:t>
            </a:fld>
            <a:endParaRPr lang="en-CA"/>
          </a:p>
        </p:txBody>
      </p:sp>
      <p:sp>
        <p:nvSpPr>
          <p:cNvPr id="1030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4513" y="1676400"/>
            <a:ext cx="8294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30"/>
          <p:cNvSpPr>
            <a:spLocks noChangeArrowheads="1"/>
          </p:cNvSpPr>
          <p:nvPr/>
        </p:nvSpPr>
        <p:spPr bwMode="auto">
          <a:xfrm>
            <a:off x="838200" y="6397625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900" dirty="0">
                <a:solidFill>
                  <a:srgbClr val="000000"/>
                </a:solidFill>
              </a:rPr>
              <a:t>Copyright © 2014 Pearson Addison-Wesley.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5310F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28DA0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5310F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28DA0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5310F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34A6F-3FA5-4F67-A0BF-D34EADA670AD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Slide 1- </a:t>
            </a:r>
            <a:fld id="{62E7FDD5-C8D4-4295-A227-A33B9C942A64}" type="slidenum">
              <a:rPr lang="en-US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34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Solving with C++ by Walter </a:t>
            </a:r>
            <a:r>
              <a:rPr lang="en-US" dirty="0" err="1">
                <a:solidFill>
                  <a:schemeClr val="bg1"/>
                </a:solidFill>
              </a:rPr>
              <a:t>Savitch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Problem Solving with C++ by Walter Savitch book cover image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42900"/>
            <a:ext cx="4991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63" name="Picture 7" descr="Equality Function (part 1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347663"/>
            <a:ext cx="4878387" cy="61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58" name="Rectangle 5"/>
          <p:cNvSpPr>
            <a:spLocks noGrp="1" noChangeArrowheads="1"/>
          </p:cNvSpPr>
          <p:nvPr>
            <p:ph type="title"/>
          </p:nvPr>
        </p:nvSpPr>
        <p:spPr>
          <a:xfrm>
            <a:off x="5181600" y="228600"/>
            <a:ext cx="38862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 (1/3)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986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5C4F621-1F31-47FB-BE99-D4B66FB5075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11.12</a:t>
            </a:r>
            <a:br>
              <a:rPr lang="en-US" altLang="en-US"/>
            </a:br>
            <a:r>
              <a:rPr lang="en-US" altLang="en-US"/>
              <a:t>(2/2)</a:t>
            </a:r>
          </a:p>
        </p:txBody>
      </p:sp>
      <p:pic>
        <p:nvPicPr>
          <p:cNvPr id="253958" name="Picture 5" descr="Implementation of StringVar (part 2 of 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0772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5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78E307EA-04ED-4E85-8B7B-3ACA3926F12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Dynamic Variables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441575"/>
          </a:xfrm>
        </p:spPr>
        <p:txBody>
          <a:bodyPr/>
          <a:lstStyle/>
          <a:p>
            <a:pPr eaLnBrk="1" hangingPunct="1"/>
            <a:r>
              <a:rPr lang="en-US" altLang="en-US"/>
              <a:t>Dynamic variables do not "go away" unless </a:t>
            </a:r>
            <a:br>
              <a:rPr lang="en-US" altLang="en-US"/>
            </a:br>
            <a:r>
              <a:rPr lang="en-US" altLang="en-US"/>
              <a:t>delete is called</a:t>
            </a:r>
          </a:p>
          <a:p>
            <a:pPr lvl="1" eaLnBrk="1" hangingPunct="1"/>
            <a:r>
              <a:rPr lang="en-US" altLang="en-US"/>
              <a:t>Even if a local pointer variable goes away at the end of a function, the dynamic variable it pointed to remains unless delete is called</a:t>
            </a:r>
          </a:p>
          <a:p>
            <a:pPr lvl="1" eaLnBrk="1" hangingPunct="1"/>
            <a:r>
              <a:rPr lang="en-US" altLang="en-US"/>
              <a:t>A user of the SringVar class could not know that a dynamic array is a member of the class, so could not be expected to call delete when finished with a StringVar object 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E77094C-B8AA-4EF5-86BD-223AAA93F9A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Destructors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>
          <a:xfrm>
            <a:off x="544513" y="1447800"/>
            <a:ext cx="8294687" cy="2819400"/>
          </a:xfrm>
        </p:spPr>
        <p:txBody>
          <a:bodyPr/>
          <a:lstStyle/>
          <a:p>
            <a:pPr eaLnBrk="1" hangingPunct="1"/>
            <a:r>
              <a:rPr lang="en-US" altLang="en-US"/>
              <a:t>A destructor is a member function that is called</a:t>
            </a:r>
            <a:br>
              <a:rPr lang="en-US" altLang="en-US"/>
            </a:br>
            <a:r>
              <a:rPr lang="en-US" altLang="en-US"/>
              <a:t>automatically when an object of the class goes</a:t>
            </a:r>
            <a:br>
              <a:rPr lang="en-US" altLang="en-US"/>
            </a:br>
            <a:r>
              <a:rPr lang="en-US" altLang="en-US"/>
              <a:t>out of scope</a:t>
            </a:r>
          </a:p>
          <a:p>
            <a:pPr lvl="1" eaLnBrk="1" hangingPunct="1"/>
            <a:r>
              <a:rPr lang="en-US" altLang="en-US"/>
              <a:t>The destructor contains code to delete all dynamic variables created by the object</a:t>
            </a:r>
          </a:p>
          <a:p>
            <a:pPr lvl="1" eaLnBrk="1" hangingPunct="1"/>
            <a:r>
              <a:rPr lang="en-US" altLang="en-US"/>
              <a:t>A class has only one destructor with no arguments</a:t>
            </a:r>
          </a:p>
          <a:p>
            <a:pPr lvl="1" eaLnBrk="1" hangingPunct="1"/>
            <a:r>
              <a:rPr lang="en-US" altLang="en-US"/>
              <a:t>The name of the destructor is distinguished from the default constructor by the                        tilde symbol ~</a:t>
            </a:r>
          </a:p>
          <a:p>
            <a:pPr lvl="2" eaLnBrk="1" hangingPunct="1"/>
            <a:r>
              <a:rPr lang="en-US" altLang="en-US"/>
              <a:t>Example:         ~StringVar( );</a:t>
            </a: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75ADD73E-460A-4BFB-965C-ECB95816034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~StringVar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89175"/>
          </a:xfrm>
        </p:spPr>
        <p:txBody>
          <a:bodyPr/>
          <a:lstStyle/>
          <a:p>
            <a:pPr eaLnBrk="1" hangingPunct="1"/>
            <a:r>
              <a:rPr lang="en-US" altLang="en-US"/>
              <a:t>The destructor in the StringVar class must call</a:t>
            </a:r>
            <a:br>
              <a:rPr lang="en-US" altLang="en-US"/>
            </a:br>
            <a:r>
              <a:rPr lang="en-US" altLang="en-US"/>
              <a:t>delete [ ] to return the memory of any dynamic </a:t>
            </a:r>
            <a:br>
              <a:rPr lang="en-US" altLang="en-US"/>
            </a:br>
            <a:r>
              <a:rPr lang="en-US" altLang="en-US"/>
              <a:t>variables to the freestore</a:t>
            </a:r>
          </a:p>
          <a:p>
            <a:pPr lvl="1" eaLnBrk="1" hangingPunct="1"/>
            <a:r>
              <a:rPr lang="en-US" altLang="en-US"/>
              <a:t>Example:    StringVar::~StringVar( )</a:t>
            </a:r>
            <a:br>
              <a:rPr lang="en-US" altLang="en-US"/>
            </a:br>
            <a:r>
              <a:rPr lang="en-US" altLang="en-US"/>
              <a:t>                    {</a:t>
            </a:r>
            <a:br>
              <a:rPr lang="en-US" altLang="en-US"/>
            </a:br>
            <a:r>
              <a:rPr lang="en-US" altLang="en-US"/>
              <a:t>                          delete [ ] value;</a:t>
            </a:r>
            <a:br>
              <a:rPr lang="en-US" altLang="en-US"/>
            </a:br>
            <a:r>
              <a:rPr lang="en-US" altLang="en-US"/>
              <a:t>                     }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EEB1A48-85DC-4371-9A73-5B8A651C604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Pointers as </a:t>
            </a:r>
            <a:br>
              <a:rPr lang="en-US" altLang="en-US"/>
            </a:br>
            <a:r>
              <a:rPr lang="en-US" altLang="en-US"/>
              <a:t>Call-by-Value Parameters</a:t>
            </a:r>
          </a:p>
        </p:txBody>
      </p:sp>
      <p:sp>
        <p:nvSpPr>
          <p:cNvPr id="156675" name="Rectangle 5"/>
          <p:cNvSpPr>
            <a:spLocks noGrp="1" noChangeArrowheads="1"/>
          </p:cNvSpPr>
          <p:nvPr>
            <p:ph idx="1"/>
          </p:nvPr>
        </p:nvSpPr>
        <p:spPr>
          <a:xfrm>
            <a:off x="544513" y="1600200"/>
            <a:ext cx="8294687" cy="3429000"/>
          </a:xfrm>
        </p:spPr>
        <p:txBody>
          <a:bodyPr/>
          <a:lstStyle/>
          <a:p>
            <a:pPr eaLnBrk="1" hangingPunct="1"/>
            <a:r>
              <a:rPr lang="en-US" altLang="en-US" sz="2400"/>
              <a:t>Using pointers as call-by-value parameters yields</a:t>
            </a:r>
            <a:br>
              <a:rPr lang="en-US" altLang="en-US" sz="2400"/>
            </a:br>
            <a:r>
              <a:rPr lang="en-US" altLang="en-US" sz="2400"/>
              <a:t>results you might not expect</a:t>
            </a:r>
          </a:p>
          <a:p>
            <a:pPr lvl="1" eaLnBrk="1" hangingPunct="1"/>
            <a:r>
              <a:rPr lang="en-US" altLang="en-US" sz="2400"/>
              <a:t>Remember that parameters are local variables</a:t>
            </a:r>
          </a:p>
          <a:p>
            <a:pPr lvl="2" eaLnBrk="1" hangingPunct="1"/>
            <a:r>
              <a:rPr lang="en-US" altLang="en-US" sz="2000"/>
              <a:t>No change to the parameter should cause a change to the argument</a:t>
            </a:r>
          </a:p>
          <a:p>
            <a:pPr lvl="1" eaLnBrk="1" hangingPunct="1"/>
            <a:r>
              <a:rPr lang="en-US" altLang="en-US" sz="2400"/>
              <a:t>The value of the parameter is set to the value of the argument (an address is stored in a pointer variable)</a:t>
            </a:r>
          </a:p>
          <a:p>
            <a:pPr lvl="2" eaLnBrk="1" hangingPunct="1"/>
            <a:r>
              <a:rPr lang="en-US" altLang="en-US" sz="2000"/>
              <a:t>The argument and the parameter hold the same address</a:t>
            </a:r>
          </a:p>
          <a:p>
            <a:pPr lvl="1" eaLnBrk="1" hangingPunct="1"/>
            <a:r>
              <a:rPr lang="en-US" altLang="en-US" sz="2400"/>
              <a:t>If the parameter is used to change the value pointed to, this is the same value pointed to by the argument!</a:t>
            </a: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B806578-802B-49B4-9FD6-1645492930F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7" name="Picture 6" descr="A Call-by-Value Pointer Parameter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00025"/>
            <a:ext cx="4338638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2" name="Rectangle 5"/>
          <p:cNvSpPr>
            <a:spLocks noGrp="1" noChangeArrowheads="1"/>
          </p:cNvSpPr>
          <p:nvPr>
            <p:ph type="title"/>
          </p:nvPr>
        </p:nvSpPr>
        <p:spPr>
          <a:xfrm>
            <a:off x="4997450" y="228600"/>
            <a:ext cx="407035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11.13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5600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0F6D2474-17EC-435C-9487-8D091A134A6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11.14</a:t>
            </a:r>
          </a:p>
        </p:txBody>
      </p:sp>
      <p:pic>
        <p:nvPicPr>
          <p:cNvPr id="258054" name="Picture 5" descr="The Function Call sneaky(p);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752600"/>
            <a:ext cx="82042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0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6414F90-AE9A-45BC-806B-5DDFE635A91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Copy Constructors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279775"/>
          </a:xfrm>
        </p:spPr>
        <p:txBody>
          <a:bodyPr/>
          <a:lstStyle/>
          <a:p>
            <a:pPr eaLnBrk="1" hangingPunct="1"/>
            <a:r>
              <a:rPr lang="en-US" altLang="en-US"/>
              <a:t>The problem with using call-by-value parameters</a:t>
            </a:r>
            <a:br>
              <a:rPr lang="en-US" altLang="en-US"/>
            </a:br>
            <a:r>
              <a:rPr lang="en-US" altLang="en-US"/>
              <a:t>with pointer variables is solved by the </a:t>
            </a:r>
            <a:br>
              <a:rPr lang="en-US" altLang="en-US"/>
            </a:br>
            <a:r>
              <a:rPr lang="en-US" altLang="en-US"/>
              <a:t>copy constructor.</a:t>
            </a:r>
          </a:p>
          <a:p>
            <a:pPr eaLnBrk="1" hangingPunct="1"/>
            <a:r>
              <a:rPr lang="en-US" altLang="en-US"/>
              <a:t>A copy constructor is a constructor with one </a:t>
            </a:r>
            <a:br>
              <a:rPr lang="en-US" altLang="en-US"/>
            </a:br>
            <a:r>
              <a:rPr lang="en-US" altLang="en-US"/>
              <a:t>parameter of the same type as the class</a:t>
            </a:r>
          </a:p>
          <a:p>
            <a:pPr lvl="1" eaLnBrk="1" hangingPunct="1"/>
            <a:r>
              <a:rPr lang="en-US" altLang="en-US" sz="2400"/>
              <a:t>The parameter is a call-by-reference parameter</a:t>
            </a:r>
          </a:p>
          <a:p>
            <a:pPr lvl="1" eaLnBrk="1" hangingPunct="1"/>
            <a:r>
              <a:rPr lang="en-US" altLang="en-US" sz="2400"/>
              <a:t>The parameter is usually a constant  parameter</a:t>
            </a:r>
          </a:p>
          <a:p>
            <a:pPr lvl="1" eaLnBrk="1" hangingPunct="1"/>
            <a:r>
              <a:rPr lang="en-US" altLang="en-US" sz="2400"/>
              <a:t>The constructor creates a complete, independent copy of its argument</a:t>
            </a: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F64431A-BD41-444E-9445-ED9034B2984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StringVar Copy Constructor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660775"/>
          </a:xfrm>
        </p:spPr>
        <p:txBody>
          <a:bodyPr/>
          <a:lstStyle/>
          <a:p>
            <a:pPr eaLnBrk="1" hangingPunct="1"/>
            <a:r>
              <a:rPr lang="en-US" altLang="en-US" sz="2400"/>
              <a:t>This code for the StringVar copy constructor</a:t>
            </a:r>
          </a:p>
          <a:p>
            <a:pPr lvl="1" eaLnBrk="1" hangingPunct="1"/>
            <a:r>
              <a:rPr lang="en-US" altLang="en-US" sz="2400"/>
              <a:t>Creates a new dynamic array for a copy of the </a:t>
            </a:r>
            <a:br>
              <a:rPr lang="en-US" altLang="en-US" sz="2400"/>
            </a:br>
            <a:r>
              <a:rPr lang="en-US" altLang="en-US" sz="2400"/>
              <a:t>argument</a:t>
            </a:r>
          </a:p>
          <a:p>
            <a:pPr lvl="2" eaLnBrk="1" hangingPunct="1"/>
            <a:r>
              <a:rPr lang="en-US" altLang="en-US"/>
              <a:t>Making a new copy, protects the original from changes</a:t>
            </a:r>
          </a:p>
          <a:p>
            <a:pPr lvl="1" eaLnBrk="1" hangingPunct="1"/>
            <a:r>
              <a:rPr lang="en-US" altLang="en-US" sz="2400"/>
              <a:t>StringVar::StringVar(const StringVar&amp; string_object)</a:t>
            </a:r>
            <a:br>
              <a:rPr lang="en-US" altLang="en-US" sz="2400"/>
            </a:br>
            <a:r>
              <a:rPr lang="en-US" altLang="en-US" sz="2400"/>
              <a:t>                                  : max_length(string_object.length())</a:t>
            </a:r>
            <a:br>
              <a:rPr lang="en-US" altLang="en-US" sz="2400"/>
            </a:br>
            <a:r>
              <a:rPr lang="en-US" altLang="en-US" sz="2400"/>
              <a:t>{</a:t>
            </a:r>
            <a:br>
              <a:rPr lang="en-US" altLang="en-US" sz="2400"/>
            </a:br>
            <a:r>
              <a:rPr lang="en-US" altLang="en-US" sz="2400"/>
              <a:t>        value = new char[max_length+ 1];</a:t>
            </a:r>
            <a:br>
              <a:rPr lang="en-US" altLang="en-US" sz="2400"/>
            </a:br>
            <a:r>
              <a:rPr lang="en-US" altLang="en-US" sz="2400"/>
              <a:t>        strcpy(value, string_object.value);</a:t>
            </a:r>
            <a:br>
              <a:rPr lang="en-US" altLang="en-US" sz="2400"/>
            </a:br>
            <a:r>
              <a:rPr lang="en-US" altLang="en-US" sz="2400"/>
              <a:t>}</a:t>
            </a: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8B5C3BB-F2F4-4BD2-BD84-18FA929F29F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Calling a Copy Constructor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365375"/>
          </a:xfrm>
        </p:spPr>
        <p:txBody>
          <a:bodyPr/>
          <a:lstStyle/>
          <a:p>
            <a:pPr eaLnBrk="1" hangingPunct="1"/>
            <a:r>
              <a:rPr lang="en-US" altLang="en-US"/>
              <a:t>A copy constructor can be called as any other </a:t>
            </a:r>
            <a:br>
              <a:rPr lang="en-US" altLang="en-US"/>
            </a:br>
            <a:r>
              <a:rPr lang="en-US" altLang="en-US"/>
              <a:t>constructor when declaring an object</a:t>
            </a:r>
          </a:p>
          <a:p>
            <a:pPr eaLnBrk="1" hangingPunct="1"/>
            <a:r>
              <a:rPr lang="en-US" altLang="en-US"/>
              <a:t>The copy constructor is called automatically </a:t>
            </a:r>
          </a:p>
          <a:p>
            <a:pPr lvl="1" eaLnBrk="1" hangingPunct="1"/>
            <a:r>
              <a:rPr lang="en-US" altLang="en-US"/>
              <a:t>When a class object is defined and initialized by an object of the same class</a:t>
            </a:r>
          </a:p>
          <a:p>
            <a:pPr lvl="1" eaLnBrk="1" hangingPunct="1"/>
            <a:r>
              <a:rPr lang="en-US" altLang="en-US"/>
              <a:t>When a function returns a value of the class type</a:t>
            </a:r>
          </a:p>
          <a:p>
            <a:pPr lvl="1" eaLnBrk="1" hangingPunct="1"/>
            <a:r>
              <a:rPr lang="en-US" altLang="en-US"/>
              <a:t>When an argument of the class type is plugged in for a call-by-value parameter</a:t>
            </a: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30F41C1-F920-4757-9563-32C1F54B672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11" name="Picture 7" descr="Equality Function (part 2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30200"/>
            <a:ext cx="4945063" cy="6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6" name="Rectangle 5"/>
          <p:cNvSpPr>
            <a:spLocks noGrp="1" noChangeArrowheads="1"/>
          </p:cNvSpPr>
          <p:nvPr>
            <p:ph type="title"/>
          </p:nvPr>
        </p:nvSpPr>
        <p:spPr>
          <a:xfrm>
            <a:off x="5216525" y="228600"/>
            <a:ext cx="3851275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 (2/3)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070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E2A51EE-A58B-49E1-86AC-52752ACF5CE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Need For </a:t>
            </a:r>
            <a:br>
              <a:rPr lang="en-US" altLang="en-US"/>
            </a:br>
            <a:r>
              <a:rPr lang="en-US" altLang="en-US"/>
              <a:t>a Copy Constructor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>
          <a:xfrm>
            <a:off x="544513" y="1524000"/>
            <a:ext cx="8294687" cy="3048000"/>
          </a:xfrm>
        </p:spPr>
        <p:txBody>
          <a:bodyPr/>
          <a:lstStyle/>
          <a:p>
            <a:pPr eaLnBrk="1" hangingPunct="1"/>
            <a:r>
              <a:rPr lang="en-US" altLang="en-US"/>
              <a:t>This code (assuming no copy constructor) </a:t>
            </a:r>
            <a:br>
              <a:rPr lang="en-US" altLang="en-US"/>
            </a:br>
            <a:r>
              <a:rPr lang="en-US" altLang="en-US"/>
              <a:t>illustrates the need for a copy constructor</a:t>
            </a:r>
          </a:p>
          <a:p>
            <a:pPr lvl="1" eaLnBrk="1" hangingPunct="1"/>
            <a:r>
              <a:rPr lang="en-US" altLang="en-US"/>
              <a:t>void show_string(StringVar   the_string)</a:t>
            </a:r>
            <a:br>
              <a:rPr lang="en-US" altLang="en-US"/>
            </a:br>
            <a:r>
              <a:rPr lang="en-US" altLang="en-US"/>
              <a:t>        { …}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StringVar greeting("Hello");</a:t>
            </a:r>
            <a:br>
              <a:rPr lang="en-US" altLang="en-US"/>
            </a:br>
            <a:r>
              <a:rPr lang="en-US" altLang="en-US"/>
              <a:t>show_string(greeting);</a:t>
            </a:r>
            <a:br>
              <a:rPr lang="en-US" altLang="en-US"/>
            </a:br>
            <a:r>
              <a:rPr lang="en-US" altLang="en-US"/>
              <a:t>cout &lt;&lt; greeting &lt;&lt; endl;</a:t>
            </a:r>
          </a:p>
          <a:p>
            <a:pPr lvl="1" eaLnBrk="1" hangingPunct="1"/>
            <a:r>
              <a:rPr lang="en-US" altLang="en-US"/>
              <a:t>When function show_string is called, greeting is copied into the_string</a:t>
            </a:r>
          </a:p>
          <a:p>
            <a:pPr lvl="2" eaLnBrk="1" hangingPunct="1"/>
            <a:r>
              <a:rPr lang="en-US" altLang="en-US"/>
              <a:t>the_string.value is set equal to greeting.value</a:t>
            </a: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EA3C180-431F-4BCB-8880-6504C44DF73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Need For </a:t>
            </a:r>
            <a:br>
              <a:rPr lang="en-US" altLang="en-US"/>
            </a:br>
            <a:r>
              <a:rPr lang="en-US" altLang="en-US"/>
              <a:t>a Copy Constructor (cont.)</a:t>
            </a:r>
          </a:p>
        </p:txBody>
      </p:sp>
      <p:sp>
        <p:nvSpPr>
          <p:cNvPr id="166915" name="Rectangle 10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404937"/>
          </a:xfrm>
        </p:spPr>
        <p:txBody>
          <a:bodyPr/>
          <a:lstStyle/>
          <a:p>
            <a:pPr eaLnBrk="1" hangingPunct="1"/>
            <a:r>
              <a:rPr lang="en-US" altLang="en-US"/>
              <a:t>Since greeting.value and the_string.value are</a:t>
            </a:r>
            <a:br>
              <a:rPr lang="en-US" altLang="en-US"/>
            </a:br>
            <a:r>
              <a:rPr lang="en-US" altLang="en-US"/>
              <a:t>pointers, they now point to the same dynamic </a:t>
            </a:r>
            <a:br>
              <a:rPr lang="en-US" altLang="en-US"/>
            </a:br>
            <a:r>
              <a:rPr lang="en-US" altLang="en-US"/>
              <a:t>array</a:t>
            </a:r>
          </a:p>
        </p:txBody>
      </p:sp>
      <p:sp>
        <p:nvSpPr>
          <p:cNvPr id="611334" name="Text Box 6"/>
          <p:cNvSpPr txBox="1">
            <a:spLocks noChangeArrowheads="1"/>
          </p:cNvSpPr>
          <p:nvPr/>
        </p:nvSpPr>
        <p:spPr bwMode="auto">
          <a:xfrm>
            <a:off x="3910013" y="2890838"/>
            <a:ext cx="1260475" cy="5286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CC0000"/>
              </a:buClr>
              <a:buSzTx/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2"/>
                </a:solidFill>
              </a:rPr>
              <a:t>"Hello"</a:t>
            </a:r>
          </a:p>
        </p:txBody>
      </p:sp>
      <p:sp>
        <p:nvSpPr>
          <p:cNvPr id="611335" name="Line 7" descr="arrow right "/>
          <p:cNvSpPr>
            <a:spLocks noChangeShapeType="1"/>
          </p:cNvSpPr>
          <p:nvPr/>
        </p:nvSpPr>
        <p:spPr bwMode="auto">
          <a:xfrm flipV="1">
            <a:off x="2419350" y="3409950"/>
            <a:ext cx="1409700" cy="7239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1330" name="Text Box 2"/>
          <p:cNvSpPr txBox="1">
            <a:spLocks noChangeArrowheads="1"/>
          </p:cNvSpPr>
          <p:nvPr/>
        </p:nvSpPr>
        <p:spPr bwMode="auto">
          <a:xfrm>
            <a:off x="1481138" y="4275138"/>
            <a:ext cx="2424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CC0000"/>
              </a:buClr>
              <a:buSzTx/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2"/>
                </a:solidFill>
              </a:rPr>
              <a:t>greeting.value</a:t>
            </a:r>
          </a:p>
        </p:txBody>
      </p:sp>
      <p:sp>
        <p:nvSpPr>
          <p:cNvPr id="611336" name="Line 8" descr="Arrow left"/>
          <p:cNvSpPr>
            <a:spLocks noChangeShapeType="1"/>
          </p:cNvSpPr>
          <p:nvPr/>
        </p:nvSpPr>
        <p:spPr bwMode="auto">
          <a:xfrm flipH="1" flipV="1">
            <a:off x="5295900" y="3409950"/>
            <a:ext cx="952500" cy="6477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5000625" y="4237038"/>
            <a:ext cx="2700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CC0000"/>
              </a:buClr>
              <a:buSzTx/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2"/>
                </a:solidFill>
              </a:rPr>
              <a:t>the_string.value</a:t>
            </a: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89A855F6-9480-4F78-B430-6E7D532048F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4" grpId="0" animBg="1"/>
      <p:bldP spid="611335" grpId="0" animBg="1"/>
      <p:bldP spid="611330" grpId="0"/>
      <p:bldP spid="611336" grpId="0" animBg="1"/>
      <p:bldP spid="61133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Need For </a:t>
            </a:r>
            <a:br>
              <a:rPr lang="en-US" altLang="en-US" dirty="0"/>
            </a:br>
            <a:r>
              <a:rPr lang="en-US" altLang="en-US" dirty="0"/>
              <a:t>a Copy Constructor (cont.) </a:t>
            </a:r>
          </a:p>
        </p:txBody>
      </p:sp>
      <p:sp>
        <p:nvSpPr>
          <p:cNvPr id="168963" name="Rectangle 11"/>
          <p:cNvSpPr>
            <a:spLocks noGrp="1" noChangeArrowheads="1"/>
          </p:cNvSpPr>
          <p:nvPr>
            <p:ph idx="1"/>
          </p:nvPr>
        </p:nvSpPr>
        <p:spPr>
          <a:xfrm>
            <a:off x="544513" y="1676400"/>
            <a:ext cx="8294687" cy="4572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When </a:t>
            </a:r>
            <a:r>
              <a:rPr lang="en-US" altLang="en-US" sz="2400" dirty="0" err="1"/>
              <a:t>show_string</a:t>
            </a:r>
            <a:r>
              <a:rPr lang="en-US" altLang="en-US" sz="2400" dirty="0"/>
              <a:t> ends, the destructor for </a:t>
            </a:r>
            <a:br>
              <a:rPr lang="en-US" altLang="en-US" sz="2400" dirty="0"/>
            </a:br>
            <a:r>
              <a:rPr lang="en-US" altLang="en-US" sz="2400" dirty="0" err="1"/>
              <a:t>the_string</a:t>
            </a:r>
            <a:r>
              <a:rPr lang="en-US" altLang="en-US" sz="2400" dirty="0"/>
              <a:t> executes, returning the dynamic array</a:t>
            </a:r>
            <a:br>
              <a:rPr lang="en-US" altLang="en-US" sz="2400" dirty="0"/>
            </a:br>
            <a:r>
              <a:rPr lang="en-US" altLang="en-US" sz="2400" dirty="0"/>
              <a:t>pointed to by </a:t>
            </a:r>
            <a:r>
              <a:rPr lang="en-US" altLang="en-US" sz="2400" dirty="0" err="1"/>
              <a:t>the_string.value</a:t>
            </a:r>
            <a:r>
              <a:rPr lang="en-US" altLang="en-US" sz="2400" dirty="0"/>
              <a:t> to the </a:t>
            </a:r>
            <a:r>
              <a:rPr lang="en-US" altLang="en-US" sz="2400" dirty="0" err="1"/>
              <a:t>freestore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 err="1"/>
              <a:t>greeting.value</a:t>
            </a:r>
            <a:r>
              <a:rPr lang="en-US" altLang="en-US" sz="2400" dirty="0"/>
              <a:t> now points to memory that has</a:t>
            </a:r>
            <a:br>
              <a:rPr lang="en-US" altLang="en-US" sz="2400" dirty="0"/>
            </a:br>
            <a:r>
              <a:rPr lang="en-US" altLang="en-US" sz="2400" dirty="0"/>
              <a:t>been given back to the </a:t>
            </a:r>
            <a:r>
              <a:rPr lang="en-US" altLang="en-US" sz="2400" dirty="0" err="1"/>
              <a:t>freestore</a:t>
            </a:r>
            <a:r>
              <a:rPr lang="en-US" altLang="en-US" sz="2400" dirty="0"/>
              <a:t>!</a:t>
            </a:r>
          </a:p>
        </p:txBody>
      </p:sp>
      <p:grpSp>
        <p:nvGrpSpPr>
          <p:cNvPr id="2" name="Group 2" descr="Undefined cloud diagram"/>
          <p:cNvGrpSpPr>
            <a:grpSpLocks/>
          </p:cNvGrpSpPr>
          <p:nvPr/>
        </p:nvGrpSpPr>
        <p:grpSpPr bwMode="auto">
          <a:xfrm>
            <a:off x="1674813" y="3049588"/>
            <a:ext cx="5335587" cy="2231163"/>
            <a:chOff x="1055" y="1704"/>
            <a:chExt cx="3556" cy="1487"/>
          </a:xfrm>
        </p:grpSpPr>
        <p:sp>
          <p:nvSpPr>
            <p:cNvPr id="168966" name="Text Box 3"/>
            <p:cNvSpPr txBox="1">
              <a:spLocks noChangeArrowheads="1"/>
            </p:cNvSpPr>
            <p:nvPr/>
          </p:nvSpPr>
          <p:spPr bwMode="auto">
            <a:xfrm>
              <a:off x="1055" y="2938"/>
              <a:ext cx="13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sz="2000" b="1">
                  <a:solidFill>
                    <a:schemeClr val="tx2"/>
                  </a:solidFill>
                </a:rPr>
                <a:t>greeting.value</a:t>
              </a:r>
            </a:p>
          </p:txBody>
        </p:sp>
        <p:sp>
          <p:nvSpPr>
            <p:cNvPr id="168967" name="Text Box 4"/>
            <p:cNvSpPr txBox="1">
              <a:spLocks noChangeArrowheads="1"/>
            </p:cNvSpPr>
            <p:nvPr/>
          </p:nvSpPr>
          <p:spPr bwMode="auto">
            <a:xfrm>
              <a:off x="3375" y="2941"/>
              <a:ext cx="1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Arial Unicode MS" panose="020B0604020202020204" pitchFamily="34" charset="-128"/>
                </a:rPr>
                <a:t>the_string.value</a:t>
              </a:r>
            </a:p>
          </p:txBody>
        </p:sp>
        <p:sp>
          <p:nvSpPr>
            <p:cNvPr id="168968" name="Text Box 5"/>
            <p:cNvSpPr txBox="1">
              <a:spLocks noChangeArrowheads="1"/>
            </p:cNvSpPr>
            <p:nvPr/>
          </p:nvSpPr>
          <p:spPr bwMode="auto">
            <a:xfrm>
              <a:off x="1487" y="2655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68969" name="Text Box 6"/>
            <p:cNvSpPr txBox="1">
              <a:spLocks noChangeArrowheads="1"/>
            </p:cNvSpPr>
            <p:nvPr/>
          </p:nvSpPr>
          <p:spPr bwMode="auto">
            <a:xfrm>
              <a:off x="3865" y="2632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68970" name="Line 7"/>
            <p:cNvSpPr>
              <a:spLocks noChangeShapeType="1"/>
            </p:cNvSpPr>
            <p:nvPr/>
          </p:nvSpPr>
          <p:spPr bwMode="auto">
            <a:xfrm flipV="1">
              <a:off x="1538" y="2429"/>
              <a:ext cx="879" cy="44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1" name="Line 8"/>
            <p:cNvSpPr>
              <a:spLocks noChangeShapeType="1"/>
            </p:cNvSpPr>
            <p:nvPr/>
          </p:nvSpPr>
          <p:spPr bwMode="auto">
            <a:xfrm flipH="1" flipV="1">
              <a:off x="3333" y="2429"/>
              <a:ext cx="595" cy="39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2" name="AutoShape 9"/>
            <p:cNvSpPr>
              <a:spLocks noChangeArrowheads="1"/>
            </p:cNvSpPr>
            <p:nvPr/>
          </p:nvSpPr>
          <p:spPr bwMode="auto">
            <a:xfrm>
              <a:off x="2171" y="1704"/>
              <a:ext cx="1482" cy="725"/>
            </a:xfrm>
            <a:prstGeom prst="cloudCallout">
              <a:avLst>
                <a:gd name="adj1" fmla="val -19037"/>
                <a:gd name="adj2" fmla="val 70028"/>
              </a:avLst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sz="2000" b="1" dirty="0">
                  <a:solidFill>
                    <a:schemeClr val="tx2"/>
                  </a:solidFill>
                </a:rPr>
                <a:t>Undefined</a:t>
              </a:r>
            </a:p>
          </p:txBody>
        </p:sp>
      </p:grpSp>
      <p:sp>
        <p:nvSpPr>
          <p:cNvPr id="168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5573825-5DB1-4C06-B9BB-7D0661F0378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Need For </a:t>
            </a:r>
            <a:br>
              <a:rPr lang="en-US" altLang="en-US" dirty="0"/>
            </a:br>
            <a:r>
              <a:rPr lang="en-US" altLang="en-US" dirty="0"/>
              <a:t>a Copy Constructor (cont.)  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060575"/>
          </a:xfrm>
        </p:spPr>
        <p:txBody>
          <a:bodyPr/>
          <a:lstStyle/>
          <a:p>
            <a:pPr eaLnBrk="1" hangingPunct="1"/>
            <a:r>
              <a:rPr lang="en-US" altLang="en-US" dirty="0"/>
              <a:t>Two problems now exist for object greeting</a:t>
            </a:r>
          </a:p>
          <a:p>
            <a:pPr lvl="1" eaLnBrk="1" hangingPunct="1"/>
            <a:r>
              <a:rPr lang="en-US" altLang="en-US" dirty="0"/>
              <a:t>Attempting to output </a:t>
            </a:r>
            <a:r>
              <a:rPr lang="en-US" altLang="en-US" dirty="0" err="1"/>
              <a:t>greeting.value</a:t>
            </a:r>
            <a:r>
              <a:rPr lang="en-US" altLang="en-US" dirty="0"/>
              <a:t> is likely to </a:t>
            </a:r>
            <a:br>
              <a:rPr lang="en-US" altLang="en-US" dirty="0"/>
            </a:br>
            <a:r>
              <a:rPr lang="en-US" altLang="en-US" dirty="0"/>
              <a:t>produce an error</a:t>
            </a:r>
          </a:p>
          <a:p>
            <a:pPr lvl="2" eaLnBrk="1" hangingPunct="1"/>
            <a:r>
              <a:rPr lang="en-US" altLang="en-US" dirty="0"/>
              <a:t>In some instances all could go OK</a:t>
            </a:r>
          </a:p>
          <a:p>
            <a:pPr lvl="1" eaLnBrk="1" hangingPunct="1"/>
            <a:r>
              <a:rPr lang="en-US" altLang="en-US" dirty="0"/>
              <a:t>When greeting goes out of scope, its destructor will be called</a:t>
            </a:r>
          </a:p>
          <a:p>
            <a:pPr lvl="2" eaLnBrk="1" hangingPunct="1"/>
            <a:r>
              <a:rPr lang="en-US" altLang="en-US" dirty="0"/>
              <a:t>Calling a destructor for the same location twice is likely to produce a system crashing error</a:t>
            </a: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135C787-ECB0-466C-9277-060DB08056C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Copy Constructor Demonstration</a:t>
            </a:r>
          </a:p>
        </p:txBody>
      </p:sp>
      <p:sp>
        <p:nvSpPr>
          <p:cNvPr id="172035" name="Rectangle 12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497012"/>
          </a:xfrm>
        </p:spPr>
        <p:txBody>
          <a:bodyPr/>
          <a:lstStyle/>
          <a:p>
            <a:pPr eaLnBrk="1" hangingPunct="1"/>
            <a:r>
              <a:rPr lang="en-US" altLang="en-US"/>
              <a:t>Using the same example, but with a copy</a:t>
            </a:r>
            <a:br>
              <a:rPr lang="en-US" altLang="en-US"/>
            </a:br>
            <a:r>
              <a:rPr lang="en-US" altLang="en-US"/>
              <a:t>constructor defined</a:t>
            </a:r>
          </a:p>
          <a:p>
            <a:pPr lvl="1" eaLnBrk="1" hangingPunct="1"/>
            <a:r>
              <a:rPr lang="en-US" altLang="en-US"/>
              <a:t>greeting.value and the_string.value point to </a:t>
            </a:r>
            <a:br>
              <a:rPr lang="en-US" altLang="en-US"/>
            </a:br>
            <a:r>
              <a:rPr lang="en-US" altLang="en-US"/>
              <a:t>different locations in memory</a:t>
            </a:r>
          </a:p>
        </p:txBody>
      </p:sp>
      <p:grpSp>
        <p:nvGrpSpPr>
          <p:cNvPr id="2" name="Group 2" descr="Hello greeting value needed diagram"/>
          <p:cNvGrpSpPr>
            <a:grpSpLocks/>
          </p:cNvGrpSpPr>
          <p:nvPr/>
        </p:nvGrpSpPr>
        <p:grpSpPr bwMode="auto">
          <a:xfrm>
            <a:off x="1660525" y="3811588"/>
            <a:ext cx="6415088" cy="2055812"/>
            <a:chOff x="1046" y="2289"/>
            <a:chExt cx="4041" cy="1295"/>
          </a:xfrm>
        </p:grpSpPr>
        <p:sp>
          <p:nvSpPr>
            <p:cNvPr id="172038" name="Text Box 3"/>
            <p:cNvSpPr txBox="1">
              <a:spLocks noChangeArrowheads="1"/>
            </p:cNvSpPr>
            <p:nvPr/>
          </p:nvSpPr>
          <p:spPr bwMode="auto">
            <a:xfrm>
              <a:off x="1046" y="3257"/>
              <a:ext cx="16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b="1">
                  <a:solidFill>
                    <a:schemeClr val="tx2"/>
                  </a:solidFill>
                </a:rPr>
                <a:t>greeting.value</a:t>
              </a:r>
            </a:p>
          </p:txBody>
        </p:sp>
        <p:sp>
          <p:nvSpPr>
            <p:cNvPr id="172039" name="Text Box 4"/>
            <p:cNvSpPr txBox="1">
              <a:spLocks noChangeArrowheads="1"/>
            </p:cNvSpPr>
            <p:nvPr/>
          </p:nvSpPr>
          <p:spPr bwMode="auto">
            <a:xfrm>
              <a:off x="3250" y="3257"/>
              <a:ext cx="18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b="1">
                  <a:solidFill>
                    <a:schemeClr val="tx2"/>
                  </a:solidFill>
                </a:rPr>
                <a:t>the_string.value</a:t>
              </a:r>
            </a:p>
          </p:txBody>
        </p:sp>
        <p:sp>
          <p:nvSpPr>
            <p:cNvPr id="172040" name="Text Box 5"/>
            <p:cNvSpPr txBox="1">
              <a:spLocks noChangeArrowheads="1"/>
            </p:cNvSpPr>
            <p:nvPr/>
          </p:nvSpPr>
          <p:spPr bwMode="auto">
            <a:xfrm>
              <a:off x="1643" y="2945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72041" name="Text Box 6"/>
            <p:cNvSpPr txBox="1">
              <a:spLocks noChangeArrowheads="1"/>
            </p:cNvSpPr>
            <p:nvPr/>
          </p:nvSpPr>
          <p:spPr bwMode="auto">
            <a:xfrm>
              <a:off x="4043" y="2945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72042" name="Text Box 7"/>
            <p:cNvSpPr txBox="1">
              <a:spLocks noChangeArrowheads="1"/>
            </p:cNvSpPr>
            <p:nvPr/>
          </p:nvSpPr>
          <p:spPr bwMode="auto">
            <a:xfrm>
              <a:off x="1299" y="2289"/>
              <a:ext cx="794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>
                  <a:solidFill>
                    <a:schemeClr val="tx2"/>
                  </a:solidFill>
                </a:rPr>
                <a:t>"Hello"</a:t>
              </a:r>
            </a:p>
          </p:txBody>
        </p:sp>
        <p:sp>
          <p:nvSpPr>
            <p:cNvPr id="172043" name="Line 8"/>
            <p:cNvSpPr>
              <a:spLocks noChangeShapeType="1"/>
            </p:cNvSpPr>
            <p:nvPr/>
          </p:nvSpPr>
          <p:spPr bwMode="auto">
            <a:xfrm flipH="1" flipV="1">
              <a:off x="1692" y="2676"/>
              <a:ext cx="0" cy="43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044" name="Line 9"/>
            <p:cNvSpPr>
              <a:spLocks noChangeShapeType="1"/>
            </p:cNvSpPr>
            <p:nvPr/>
          </p:nvSpPr>
          <p:spPr bwMode="auto">
            <a:xfrm flipH="1" flipV="1">
              <a:off x="4104" y="2676"/>
              <a:ext cx="0" cy="46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045" name="Text Box 10"/>
            <p:cNvSpPr txBox="1">
              <a:spLocks noChangeArrowheads="1"/>
            </p:cNvSpPr>
            <p:nvPr/>
          </p:nvSpPr>
          <p:spPr bwMode="auto">
            <a:xfrm>
              <a:off x="3711" y="2289"/>
              <a:ext cx="794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>
                  <a:solidFill>
                    <a:schemeClr val="tx2"/>
                  </a:solidFill>
                </a:rPr>
                <a:t>"Hello"</a:t>
              </a:r>
            </a:p>
          </p:txBody>
        </p:sp>
      </p:grpSp>
      <p:sp>
        <p:nvSpPr>
          <p:cNvPr id="172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B26CFFF1-6452-46DD-953E-D335D076074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Copy Constructor Demonstration (cont.)</a:t>
            </a:r>
          </a:p>
        </p:txBody>
      </p:sp>
      <p:sp>
        <p:nvSpPr>
          <p:cNvPr id="173059" name="Rectangle 12"/>
          <p:cNvSpPr>
            <a:spLocks noGrp="1" noChangeArrowheads="1"/>
          </p:cNvSpPr>
          <p:nvPr>
            <p:ph idx="1"/>
          </p:nvPr>
        </p:nvSpPr>
        <p:spPr>
          <a:xfrm>
            <a:off x="544513" y="1676400"/>
            <a:ext cx="8294687" cy="2702720"/>
          </a:xfrm>
        </p:spPr>
        <p:txBody>
          <a:bodyPr/>
          <a:lstStyle/>
          <a:p>
            <a:pPr eaLnBrk="1" hangingPunct="1"/>
            <a:r>
              <a:rPr lang="en-US" altLang="en-US"/>
              <a:t>When the_string goes out of scope, the destructor is called, returning the_string.value to the freestore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greeting.value still exists and can be accessed or deleted without problems</a:t>
            </a:r>
          </a:p>
        </p:txBody>
      </p:sp>
      <p:grpSp>
        <p:nvGrpSpPr>
          <p:cNvPr id="2" name="Group 2" descr="Hello and Undefined values diagram"/>
          <p:cNvGrpSpPr>
            <a:grpSpLocks/>
          </p:cNvGrpSpPr>
          <p:nvPr/>
        </p:nvGrpSpPr>
        <p:grpSpPr bwMode="auto">
          <a:xfrm>
            <a:off x="1538287" y="2582070"/>
            <a:ext cx="6307138" cy="2108200"/>
            <a:chOff x="1502" y="1692"/>
            <a:chExt cx="3973" cy="1328"/>
          </a:xfrm>
        </p:grpSpPr>
        <p:sp>
          <p:nvSpPr>
            <p:cNvPr id="173062" name="Text Box 3"/>
            <p:cNvSpPr txBox="1">
              <a:spLocks noChangeArrowheads="1"/>
            </p:cNvSpPr>
            <p:nvPr/>
          </p:nvSpPr>
          <p:spPr bwMode="auto">
            <a:xfrm>
              <a:off x="1502" y="2693"/>
              <a:ext cx="16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b="1">
                  <a:solidFill>
                    <a:schemeClr val="tx2"/>
                  </a:solidFill>
                </a:rPr>
                <a:t>greeting.value</a:t>
              </a:r>
            </a:p>
          </p:txBody>
        </p:sp>
        <p:sp>
          <p:nvSpPr>
            <p:cNvPr id="173063" name="Text Box 4"/>
            <p:cNvSpPr txBox="1">
              <a:spLocks noChangeArrowheads="1"/>
            </p:cNvSpPr>
            <p:nvPr/>
          </p:nvSpPr>
          <p:spPr bwMode="auto">
            <a:xfrm>
              <a:off x="3774" y="2693"/>
              <a:ext cx="17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>
                  <a:solidFill>
                    <a:schemeClr val="tx2"/>
                  </a:solidFill>
                </a:rPr>
                <a:t>the_string.value</a:t>
              </a:r>
            </a:p>
          </p:txBody>
        </p:sp>
        <p:sp>
          <p:nvSpPr>
            <p:cNvPr id="173064" name="Text Box 5"/>
            <p:cNvSpPr txBox="1">
              <a:spLocks noChangeArrowheads="1"/>
            </p:cNvSpPr>
            <p:nvPr/>
          </p:nvSpPr>
          <p:spPr bwMode="auto">
            <a:xfrm>
              <a:off x="2099" y="2381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73065" name="Text Box 6"/>
            <p:cNvSpPr txBox="1">
              <a:spLocks noChangeArrowheads="1"/>
            </p:cNvSpPr>
            <p:nvPr/>
          </p:nvSpPr>
          <p:spPr bwMode="auto">
            <a:xfrm>
              <a:off x="4499" y="2381"/>
              <a:ext cx="122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chemeClr val="tx2"/>
                </a:solidFill>
              </a:endParaRPr>
            </a:p>
          </p:txBody>
        </p:sp>
        <p:sp>
          <p:nvSpPr>
            <p:cNvPr id="173066" name="Text Box 7"/>
            <p:cNvSpPr txBox="1">
              <a:spLocks noChangeArrowheads="1"/>
            </p:cNvSpPr>
            <p:nvPr/>
          </p:nvSpPr>
          <p:spPr bwMode="auto">
            <a:xfrm>
              <a:off x="1755" y="1725"/>
              <a:ext cx="794" cy="333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>
                  <a:solidFill>
                    <a:schemeClr val="tx2"/>
                  </a:solidFill>
                </a:rPr>
                <a:t>"Hello"</a:t>
              </a:r>
            </a:p>
          </p:txBody>
        </p:sp>
        <p:sp>
          <p:nvSpPr>
            <p:cNvPr id="173067" name="Line 8"/>
            <p:cNvSpPr>
              <a:spLocks noChangeShapeType="1"/>
            </p:cNvSpPr>
            <p:nvPr/>
          </p:nvSpPr>
          <p:spPr bwMode="auto">
            <a:xfrm flipH="1" flipV="1">
              <a:off x="2148" y="2112"/>
              <a:ext cx="0" cy="43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8" name="Line 9"/>
            <p:cNvSpPr>
              <a:spLocks noChangeShapeType="1"/>
            </p:cNvSpPr>
            <p:nvPr/>
          </p:nvSpPr>
          <p:spPr bwMode="auto">
            <a:xfrm flipH="1" flipV="1">
              <a:off x="4560" y="2112"/>
              <a:ext cx="0" cy="46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9" name="AutoShape 10"/>
            <p:cNvSpPr>
              <a:spLocks noChangeArrowheads="1"/>
            </p:cNvSpPr>
            <p:nvPr/>
          </p:nvSpPr>
          <p:spPr bwMode="auto">
            <a:xfrm>
              <a:off x="3936" y="1692"/>
              <a:ext cx="1248" cy="444"/>
            </a:xfrm>
            <a:prstGeom prst="cloudCallout">
              <a:avLst>
                <a:gd name="adj1" fmla="val -21236"/>
                <a:gd name="adj2" fmla="val 77028"/>
              </a:avLst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5310F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28DA0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5310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CC0000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en-US" sz="1800" b="1">
                  <a:solidFill>
                    <a:schemeClr val="tx2"/>
                  </a:solidFill>
                </a:rPr>
                <a:t>undefined</a:t>
              </a:r>
            </a:p>
          </p:txBody>
        </p:sp>
      </p:grpSp>
      <p:sp>
        <p:nvSpPr>
          <p:cNvPr id="173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D897563-1262-4CBE-8810-44E2947087F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When To Include a </a:t>
            </a:r>
            <a:br>
              <a:rPr lang="en-US" altLang="en-US"/>
            </a:br>
            <a:r>
              <a:rPr lang="en-US" altLang="en-US"/>
              <a:t>Copy Constructor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12975"/>
          </a:xfrm>
        </p:spPr>
        <p:txBody>
          <a:bodyPr/>
          <a:lstStyle/>
          <a:p>
            <a:pPr eaLnBrk="1" hangingPunct="1"/>
            <a:r>
              <a:rPr lang="en-US" altLang="en-US"/>
              <a:t>When a class definition involves pointers and </a:t>
            </a:r>
            <a:br>
              <a:rPr lang="en-US" altLang="en-US"/>
            </a:br>
            <a:r>
              <a:rPr lang="en-US" altLang="en-US"/>
              <a:t>dynamically allocated memory using "new", </a:t>
            </a:r>
            <a:br>
              <a:rPr lang="en-US" altLang="en-US"/>
            </a:br>
            <a:r>
              <a:rPr lang="en-US" altLang="en-US"/>
              <a:t>include a copy constructor</a:t>
            </a:r>
          </a:p>
          <a:p>
            <a:pPr eaLnBrk="1" hangingPunct="1"/>
            <a:r>
              <a:rPr lang="en-US" altLang="en-US"/>
              <a:t>Classes that do not involve pointers and </a:t>
            </a:r>
            <a:br>
              <a:rPr lang="en-US" altLang="en-US"/>
            </a:br>
            <a:r>
              <a:rPr lang="en-US" altLang="en-US"/>
              <a:t>dynamically allocated memory do not need </a:t>
            </a:r>
            <a:br>
              <a:rPr lang="en-US" altLang="en-US"/>
            </a:br>
            <a:r>
              <a:rPr lang="en-US" altLang="en-US"/>
              <a:t>copy constructors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408B830-0AEC-4644-85A5-D00A4BDF47C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Big Three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59397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big  three include</a:t>
            </a:r>
          </a:p>
          <a:p>
            <a:pPr lvl="1" eaLnBrk="1" hangingPunct="1"/>
            <a:r>
              <a:rPr lang="en-US" altLang="en-US"/>
              <a:t>The copy constructor</a:t>
            </a:r>
          </a:p>
          <a:p>
            <a:pPr lvl="1" eaLnBrk="1" hangingPunct="1"/>
            <a:r>
              <a:rPr lang="en-US" altLang="en-US"/>
              <a:t>The assignment operator</a:t>
            </a:r>
          </a:p>
          <a:p>
            <a:pPr lvl="1" eaLnBrk="1" hangingPunct="1"/>
            <a:r>
              <a:rPr lang="en-US" altLang="en-US"/>
              <a:t>The destructor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If you need to define one, you need to define all</a:t>
            </a:r>
          </a:p>
          <a:p>
            <a:pPr eaLnBrk="1" hangingPunct="1"/>
            <a:endParaRPr lang="en-US" altLang="en-US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FFAA876-DE64-4295-9091-FB2F36BB14E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Assignment Operator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98775"/>
          </a:xfrm>
        </p:spPr>
        <p:txBody>
          <a:bodyPr/>
          <a:lstStyle/>
          <a:p>
            <a:pPr eaLnBrk="1" hangingPunct="1"/>
            <a:r>
              <a:rPr lang="en-US" altLang="en-US"/>
              <a:t>Given these declarations:</a:t>
            </a:r>
            <a:br>
              <a:rPr lang="en-US" altLang="en-US"/>
            </a:br>
            <a:r>
              <a:rPr lang="en-US" altLang="en-US"/>
              <a:t>               StringVar string(10), string2(20);</a:t>
            </a:r>
            <a:br>
              <a:rPr lang="en-US" altLang="en-US"/>
            </a:br>
            <a:r>
              <a:rPr lang="en-US" altLang="en-US"/>
              <a:t>the statement</a:t>
            </a:r>
            <a:br>
              <a:rPr lang="en-US" altLang="en-US"/>
            </a:br>
            <a:r>
              <a:rPr lang="en-US" altLang="en-US"/>
              <a:t>                        string1 = string2;</a:t>
            </a:r>
            <a:br>
              <a:rPr lang="en-US" altLang="en-US"/>
            </a:br>
            <a:r>
              <a:rPr lang="en-US" altLang="en-US"/>
              <a:t>is legal</a:t>
            </a:r>
          </a:p>
          <a:p>
            <a:pPr eaLnBrk="1" hangingPunct="1"/>
            <a:r>
              <a:rPr lang="en-US" altLang="en-US"/>
              <a:t>But, since StringVar's member value is a </a:t>
            </a:r>
            <a:br>
              <a:rPr lang="en-US" altLang="en-US"/>
            </a:br>
            <a:r>
              <a:rPr lang="en-US" altLang="en-US"/>
              <a:t>pointer, we have string1.value  and string2.value</a:t>
            </a:r>
            <a:br>
              <a:rPr lang="en-US" altLang="en-US"/>
            </a:br>
            <a:r>
              <a:rPr lang="en-US" altLang="en-US"/>
              <a:t>pointing to the same memory location</a:t>
            </a: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0CDCCC4-2A7E-4B51-B52A-40E35BEA09B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=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idx="1"/>
          </p:nvPr>
        </p:nvSpPr>
        <p:spPr>
          <a:xfrm>
            <a:off x="544513" y="1600200"/>
            <a:ext cx="8294687" cy="3276600"/>
          </a:xfrm>
        </p:spPr>
        <p:txBody>
          <a:bodyPr/>
          <a:lstStyle/>
          <a:p>
            <a:pPr eaLnBrk="1" hangingPunct="1"/>
            <a:r>
              <a:rPr lang="en-US" altLang="en-US" sz="2400"/>
              <a:t>The solution is to overload the assignment </a:t>
            </a:r>
            <a:br>
              <a:rPr lang="en-US" altLang="en-US" sz="2400"/>
            </a:br>
            <a:r>
              <a:rPr lang="en-US" altLang="en-US" sz="2400"/>
              <a:t>operator = so it works for StringVar</a:t>
            </a:r>
          </a:p>
          <a:p>
            <a:pPr lvl="1" eaLnBrk="1" hangingPunct="1"/>
            <a:r>
              <a:rPr lang="en-US" altLang="en-US" sz="2400"/>
              <a:t>operator =   is overloaded as a member function</a:t>
            </a:r>
          </a:p>
          <a:p>
            <a:pPr lvl="1" eaLnBrk="1" hangingPunct="1"/>
            <a:r>
              <a:rPr lang="en-US" altLang="en-US" sz="2400"/>
              <a:t>Example:  operator =   declaration</a:t>
            </a:r>
            <a:br>
              <a:rPr lang="en-US" altLang="en-US" sz="2400"/>
            </a:b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 	   void operator=(const StringVar&amp;  right_side);</a:t>
            </a:r>
            <a:br>
              <a:rPr lang="en-US" altLang="en-US" sz="2400"/>
            </a:br>
            <a:endParaRPr lang="en-US" altLang="en-US" sz="2400"/>
          </a:p>
          <a:p>
            <a:pPr lvl="2" eaLnBrk="1" hangingPunct="1"/>
            <a:r>
              <a:rPr lang="en-US" altLang="en-US" sz="2000"/>
              <a:t>Right_side is the argument from the right side of the = operator</a:t>
            </a:r>
            <a:br>
              <a:rPr lang="en-US" altLang="en-US" sz="2000"/>
            </a:br>
            <a:endParaRPr lang="en-US" altLang="en-US" sz="200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B351F316-B6D3-4586-8A1C-D41AB3770E9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11.1</a:t>
            </a:r>
            <a:br>
              <a:rPr lang="en-US" altLang="en-US"/>
            </a:br>
            <a:r>
              <a:rPr lang="en-US" altLang="en-US"/>
              <a:t>(3/3)</a:t>
            </a:r>
          </a:p>
        </p:txBody>
      </p:sp>
      <p:pic>
        <p:nvPicPr>
          <p:cNvPr id="202758" name="Picture 6" descr="Equality Function (part 3 of 3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3152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48CBE6F-8ED2-48F9-8AEA-E5F8CE5E9F2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Definition of =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definition of  =  for StringVar could be:</a:t>
            </a:r>
            <a:br>
              <a:rPr lang="en-US" altLang="en-US" sz="2400"/>
            </a:br>
            <a:r>
              <a:rPr lang="en-US" altLang="en-US" sz="2400"/>
              <a:t>void StringVar::operator=  (const StringVar&amp;   right_side)</a:t>
            </a:r>
            <a:br>
              <a:rPr lang="en-US" altLang="en-US" sz="2400"/>
            </a:br>
            <a:r>
              <a:rPr lang="en-US" altLang="en-US" sz="2400"/>
              <a:t>{</a:t>
            </a:r>
            <a:br>
              <a:rPr lang="en-US" altLang="en-US" sz="2400"/>
            </a:br>
            <a:r>
              <a:rPr lang="en-US" altLang="en-US" sz="2400"/>
              <a:t>       int new_length = strlen(right_side.value);</a:t>
            </a:r>
            <a:br>
              <a:rPr lang="en-US" altLang="en-US" sz="2400"/>
            </a:br>
            <a:r>
              <a:rPr lang="en-US" altLang="en-US" sz="2400"/>
              <a:t>       if (( new_length) &gt; max_length)</a:t>
            </a:r>
            <a:br>
              <a:rPr lang="en-US" altLang="en-US" sz="2400"/>
            </a:br>
            <a:r>
              <a:rPr lang="en-US" altLang="en-US" sz="2400"/>
              <a:t>           new_length = max_length;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 for(int i = 0; i &lt; new_length; i++)</a:t>
            </a:r>
            <a:br>
              <a:rPr lang="en-US" altLang="en-US" sz="2400"/>
            </a:br>
            <a:r>
              <a:rPr lang="en-US" altLang="en-US" sz="2400"/>
              <a:t>           value[i] = right_side.value[i];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 value[new_length] = '\0';</a:t>
            </a:r>
            <a:br>
              <a:rPr lang="en-US" altLang="en-US" sz="2400"/>
            </a:br>
            <a:r>
              <a:rPr lang="en-US" altLang="en-US" sz="2400"/>
              <a:t>}</a:t>
            </a:r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A5F0589-0B57-49FA-ABE4-161C58816D6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= Details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8917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This version of = for StringVar</a:t>
            </a:r>
          </a:p>
          <a:p>
            <a:pPr lvl="1" eaLnBrk="1" hangingPunct="1"/>
            <a:r>
              <a:rPr lang="en-US" altLang="en-US"/>
              <a:t>Compares the lengths of the two StringVar's</a:t>
            </a:r>
          </a:p>
          <a:p>
            <a:pPr lvl="1" eaLnBrk="1" hangingPunct="1"/>
            <a:r>
              <a:rPr lang="en-US" altLang="en-US"/>
              <a:t>Uses only as many characters as fit in the </a:t>
            </a:r>
            <a:br>
              <a:rPr lang="en-US" altLang="en-US"/>
            </a:br>
            <a:r>
              <a:rPr lang="en-US" altLang="en-US"/>
              <a:t>left hand StringVar object</a:t>
            </a:r>
          </a:p>
          <a:p>
            <a:pPr lvl="1" eaLnBrk="1" hangingPunct="1"/>
            <a:r>
              <a:rPr lang="en-US" altLang="en-US"/>
              <a:t>Makes an independent copy of the right hand object in the left hand object</a:t>
            </a: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0017943-6B10-4B64-88C6-382DEF20884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Problems with =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060575"/>
          </a:xfrm>
        </p:spPr>
        <p:txBody>
          <a:bodyPr/>
          <a:lstStyle/>
          <a:p>
            <a:pPr eaLnBrk="1" hangingPunct="1"/>
            <a:r>
              <a:rPr lang="en-US" altLang="en-US"/>
              <a:t>The definition of operator = has a problem</a:t>
            </a:r>
          </a:p>
          <a:p>
            <a:pPr lvl="1" eaLnBrk="1" hangingPunct="1"/>
            <a:r>
              <a:rPr lang="en-US" altLang="en-US"/>
              <a:t>Usually we want a copy of the right hand argument regardless of its size</a:t>
            </a:r>
          </a:p>
          <a:p>
            <a:pPr lvl="1" eaLnBrk="1" hangingPunct="1"/>
            <a:r>
              <a:rPr lang="en-US" altLang="en-US"/>
              <a:t>To do this, we need to delete the dynamic array in the left hand argument and allocate a new array large enough for the right hand side's dynamic array</a:t>
            </a:r>
          </a:p>
          <a:p>
            <a:pPr lvl="1" eaLnBrk="1" hangingPunct="1"/>
            <a:r>
              <a:rPr lang="en-US" altLang="en-US"/>
              <a:t>The next slide shows this (buggy) attempt at </a:t>
            </a:r>
            <a:br>
              <a:rPr lang="en-US" altLang="en-US"/>
            </a:br>
            <a:r>
              <a:rPr lang="en-US" altLang="en-US"/>
              <a:t>overloading the assignment operator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62A388C-6904-4771-8699-FD8BA8E49A0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Attempt at =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void StringVar::operator=  (const StringVar&amp;   right_side)</a:t>
            </a:r>
            <a:br>
              <a:rPr lang="en-US" altLang="en-US" sz="2400"/>
            </a:br>
            <a:r>
              <a:rPr lang="en-US" altLang="en-US" sz="2400"/>
              <a:t>{</a:t>
            </a:r>
            <a:br>
              <a:rPr lang="en-US" altLang="en-US" sz="2400"/>
            </a:br>
            <a:r>
              <a:rPr lang="en-US" altLang="en-US" sz="2400"/>
              <a:t>       delete [ ] value;</a:t>
            </a:r>
            <a:br>
              <a:rPr lang="en-US" altLang="en-US" sz="2400"/>
            </a:br>
            <a:r>
              <a:rPr lang="en-US" altLang="en-US" sz="2400"/>
              <a:t>       int new_length = strlen(right_side.value);</a:t>
            </a:r>
            <a:br>
              <a:rPr lang="en-US" altLang="en-US" sz="2400"/>
            </a:br>
            <a:r>
              <a:rPr lang="en-US" altLang="en-US" sz="2400"/>
              <a:t>       max_length = new_length;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 value = new char[max_length + 1];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 for(int i = 0; i &lt; new_length; i++)</a:t>
            </a:r>
            <a:br>
              <a:rPr lang="en-US" altLang="en-US" sz="2400"/>
            </a:br>
            <a:r>
              <a:rPr lang="en-US" altLang="en-US" sz="2400"/>
              <a:t>           value[i] = right_side.value[i];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 value[new_length] = '\0';</a:t>
            </a:r>
            <a:br>
              <a:rPr lang="en-US" altLang="en-US" sz="2400"/>
            </a:br>
            <a:r>
              <a:rPr lang="en-US" altLang="en-US" sz="2400"/>
              <a:t>}</a:t>
            </a: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F727E99-2383-4B74-B87D-8D0E8732F5C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New Problem With =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670175"/>
          </a:xfrm>
        </p:spPr>
        <p:txBody>
          <a:bodyPr/>
          <a:lstStyle/>
          <a:p>
            <a:pPr eaLnBrk="1" hangingPunct="1"/>
            <a:r>
              <a:rPr lang="en-US" altLang="en-US"/>
              <a:t>The new definition of operator = has a problem</a:t>
            </a:r>
          </a:p>
          <a:p>
            <a:pPr lvl="1" eaLnBrk="1" hangingPunct="1"/>
            <a:r>
              <a:rPr lang="en-US" altLang="en-US"/>
              <a:t>What happens if we happen to have the same object on each side of the assignment operator? </a:t>
            </a:r>
            <a:br>
              <a:rPr lang="en-US" altLang="en-US"/>
            </a:br>
            <a:r>
              <a:rPr lang="en-US" altLang="en-US"/>
              <a:t>                my_string = my_string;</a:t>
            </a:r>
          </a:p>
          <a:p>
            <a:pPr lvl="1" eaLnBrk="1" hangingPunct="1"/>
            <a:r>
              <a:rPr lang="en-US" altLang="en-US"/>
              <a:t>This version of operator = first deletes the dynamic array in the left hand argument.</a:t>
            </a:r>
          </a:p>
          <a:p>
            <a:pPr lvl="1" eaLnBrk="1" hangingPunct="1"/>
            <a:r>
              <a:rPr lang="en-US" altLang="en-US"/>
              <a:t>Since the objects are the same object, there is no longer an array to copy from the right hand side!</a:t>
            </a: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F355897-EE0A-4FA8-B522-C3206E3E3D4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Better = Operator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void StringVar::operator = (const StringVar&amp; right_side)</a:t>
            </a:r>
            <a:br>
              <a:rPr lang="en-US" altLang="en-US" sz="2400"/>
            </a:br>
            <a:r>
              <a:rPr lang="en-US" altLang="en-US" sz="2400"/>
              <a:t> {</a:t>
            </a:r>
            <a:br>
              <a:rPr lang="en-US" altLang="en-US" sz="2400"/>
            </a:br>
            <a:r>
              <a:rPr lang="en-US" altLang="en-US" sz="2400"/>
              <a:t>      int new_length = strlen(right_side.value);</a:t>
            </a:r>
            <a:br>
              <a:rPr lang="en-US" altLang="en-US" sz="2400"/>
            </a:br>
            <a:r>
              <a:rPr lang="en-US" altLang="en-US" sz="2400"/>
              <a:t>      if (new_length &gt; max_length)	//delete value only</a:t>
            </a:r>
            <a:br>
              <a:rPr lang="en-US" altLang="en-US" sz="2400"/>
            </a:br>
            <a:r>
              <a:rPr lang="en-US" altLang="en-US" sz="2400"/>
              <a:t>        {                                              	// if more space</a:t>
            </a:r>
            <a:br>
              <a:rPr lang="en-US" altLang="en-US" sz="2400"/>
            </a:br>
            <a:r>
              <a:rPr lang="en-US" altLang="en-US" sz="2400"/>
              <a:t>                 delete [ ] value;            	// is needed</a:t>
            </a:r>
            <a:br>
              <a:rPr lang="en-US" altLang="en-US" sz="2400"/>
            </a:br>
            <a:r>
              <a:rPr lang="en-US" altLang="en-US" sz="2400"/>
              <a:t>                  max_length = new_length;</a:t>
            </a:r>
            <a:br>
              <a:rPr lang="en-US" altLang="en-US" sz="2400"/>
            </a:br>
            <a:r>
              <a:rPr lang="en-US" altLang="en-US" sz="2400"/>
              <a:t>                  value = new char[max_length + 1];</a:t>
            </a:r>
            <a:br>
              <a:rPr lang="en-US" altLang="en-US" sz="2400"/>
            </a:br>
            <a:r>
              <a:rPr lang="en-US" altLang="en-US" sz="2400"/>
              <a:t>         }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  for (int I = 0; i&lt; new_length; i++)</a:t>
            </a:r>
            <a:br>
              <a:rPr lang="en-US" altLang="en-US" sz="2400"/>
            </a:br>
            <a:r>
              <a:rPr lang="en-US" altLang="en-US" sz="2400"/>
              <a:t>          value[i] = right_side.value[i];</a:t>
            </a:r>
            <a:br>
              <a:rPr lang="en-US" altLang="en-US" sz="2400"/>
            </a:br>
            <a:r>
              <a:rPr lang="en-US" altLang="en-US" sz="2400"/>
              <a:t>      value[new_length] = '\0';</a:t>
            </a:r>
            <a:br>
              <a:rPr lang="en-US" altLang="en-US" sz="2400"/>
            </a:br>
            <a:r>
              <a:rPr lang="en-US" altLang="en-US" sz="2400"/>
              <a:t>}</a:t>
            </a: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D5CF2B7-C3B1-4FD0-A680-7AD3213EE79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Section 11.4 Conclusion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593975"/>
          </a:xfrm>
        </p:spPr>
        <p:txBody>
          <a:bodyPr/>
          <a:lstStyle/>
          <a:p>
            <a:pPr eaLnBrk="1" hangingPunct="1"/>
            <a:r>
              <a:rPr lang="en-US" altLang="en-US"/>
              <a:t>Can you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Explain why an overloaded assignment operator is not needed when the only data consist of built-in types?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Explain what a destructor does?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Explain when a copy constructor is called?</a:t>
            </a: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03C4C2E-4F32-4FA3-8737-87226D3F8A5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11 -- End</a:t>
            </a:r>
          </a:p>
        </p:txBody>
      </p:sp>
      <p:sp>
        <p:nvSpPr>
          <p:cNvPr id="196612" name="AutoShape 2" descr="smiley face image"/>
          <p:cNvSpPr>
            <a:spLocks noChangeArrowheads="1"/>
          </p:cNvSpPr>
          <p:nvPr/>
        </p:nvSpPr>
        <p:spPr bwMode="auto">
          <a:xfrm>
            <a:off x="3422650" y="2768600"/>
            <a:ext cx="2298700" cy="2209800"/>
          </a:xfrm>
          <a:prstGeom prst="octagon">
            <a:avLst>
              <a:gd name="adj" fmla="val 29287"/>
            </a:avLst>
          </a:prstGeom>
          <a:solidFill>
            <a:schemeClr val="hlink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6613" name="AutoShape 3" descr="smiley face image"/>
          <p:cNvSpPr>
            <a:spLocks noChangeArrowheads="1"/>
          </p:cNvSpPr>
          <p:nvPr/>
        </p:nvSpPr>
        <p:spPr bwMode="auto">
          <a:xfrm>
            <a:off x="4108450" y="3429000"/>
            <a:ext cx="927100" cy="889000"/>
          </a:xfrm>
          <a:prstGeom prst="smileyFace">
            <a:avLst>
              <a:gd name="adj" fmla="val 4653"/>
            </a:avLst>
          </a:prstGeom>
          <a:solidFill>
            <a:srgbClr val="F8BE1A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66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50F767E-B72F-4624-9430-C5C4076127A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Is equal Efficient?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89175"/>
          </a:xfrm>
        </p:spPr>
        <p:txBody>
          <a:bodyPr/>
          <a:lstStyle/>
          <a:p>
            <a:pPr eaLnBrk="1" hangingPunct="1"/>
            <a:r>
              <a:rPr lang="en-US" altLang="en-US"/>
              <a:t>Function equal could be made more efficient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Equal uses member function calls to obtain the </a:t>
            </a:r>
            <a:br>
              <a:rPr lang="en-US" altLang="en-US"/>
            </a:br>
            <a:r>
              <a:rPr lang="en-US" altLang="en-US"/>
              <a:t>private data values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Direct access of the member variables would be more efficient (faster)</a:t>
            </a:r>
          </a:p>
          <a:p>
            <a:pPr eaLnBrk="1" hangingPunct="1"/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FA9E66D3-A966-48F6-BA30-360BCC9660C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More Efficient equal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/>
          <a:lstStyle/>
          <a:p>
            <a:pPr eaLnBrk="1" hangingPunct="1"/>
            <a:r>
              <a:rPr lang="en-US" altLang="en-US" sz="2400"/>
              <a:t>As defined here, equal is more efficient,</a:t>
            </a:r>
            <a:br>
              <a:rPr lang="en-US" altLang="en-US" sz="2400"/>
            </a:br>
            <a:r>
              <a:rPr lang="en-US" altLang="en-US" sz="2400"/>
              <a:t>but not legal </a:t>
            </a:r>
            <a:br>
              <a:rPr lang="en-US" altLang="en-US" sz="2400"/>
            </a:br>
            <a:r>
              <a:rPr lang="en-US" altLang="en-US" sz="2400"/>
              <a:t>	bool equal(DayOfYear date1, DayOfYear date2)</a:t>
            </a:r>
            <a:br>
              <a:rPr lang="en-US" altLang="en-US" sz="2400"/>
            </a:br>
            <a:r>
              <a:rPr lang="en-US" altLang="en-US" sz="2400"/>
              <a:t>	{</a:t>
            </a:r>
            <a:br>
              <a:rPr lang="en-US" altLang="en-US" sz="2400"/>
            </a:br>
            <a:r>
              <a:rPr lang="en-US" altLang="en-US" sz="2400"/>
              <a:t>      		return (date1.month = = date2.month</a:t>
            </a:r>
            <a:br>
              <a:rPr lang="en-US" altLang="en-US" sz="2400"/>
            </a:br>
            <a:r>
              <a:rPr lang="en-US" altLang="en-US" sz="2400"/>
              <a:t>                   	   &amp;&amp;</a:t>
            </a:r>
            <a:br>
              <a:rPr lang="en-US" altLang="en-US" sz="2400"/>
            </a:br>
            <a:r>
              <a:rPr lang="en-US" altLang="en-US" sz="2400"/>
              <a:t>                 	   date1.day = = date2.day );</a:t>
            </a:r>
            <a:br>
              <a:rPr lang="en-US" altLang="en-US" sz="2400"/>
            </a:br>
            <a:r>
              <a:rPr lang="en-US" altLang="en-US" sz="2400"/>
              <a:t> 	}</a:t>
            </a:r>
          </a:p>
          <a:p>
            <a:pPr lvl="1" eaLnBrk="1" hangingPunct="1"/>
            <a:r>
              <a:rPr lang="en-US" altLang="en-US" sz="2400"/>
              <a:t>The code is simpler and more efficient</a:t>
            </a:r>
          </a:p>
          <a:p>
            <a:pPr lvl="1" eaLnBrk="1" hangingPunct="1"/>
            <a:r>
              <a:rPr lang="en-US" altLang="en-US" sz="2400"/>
              <a:t>Direct access of private member variables is not legal!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20947D5-6CFB-48D2-960F-6DE8035978A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Friend Functions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670175"/>
          </a:xfrm>
        </p:spPr>
        <p:txBody>
          <a:bodyPr/>
          <a:lstStyle/>
          <a:p>
            <a:pPr eaLnBrk="1" hangingPunct="1"/>
            <a:r>
              <a:rPr lang="en-US" altLang="en-US"/>
              <a:t>Friend functions are not members of a class, but</a:t>
            </a:r>
            <a:br>
              <a:rPr lang="en-US" altLang="en-US"/>
            </a:br>
            <a:r>
              <a:rPr lang="en-US" altLang="en-US"/>
              <a:t>can access private member variables of the class</a:t>
            </a:r>
          </a:p>
          <a:p>
            <a:pPr lvl="1" eaLnBrk="1" hangingPunct="1"/>
            <a:r>
              <a:rPr lang="en-US" altLang="en-US"/>
              <a:t>A friend function is declared using the keyword</a:t>
            </a:r>
            <a:br>
              <a:rPr lang="en-US" altLang="en-US"/>
            </a:br>
            <a:r>
              <a:rPr lang="en-US" altLang="en-US"/>
              <a:t>friend in the class definition</a:t>
            </a:r>
          </a:p>
          <a:p>
            <a:pPr lvl="2" eaLnBrk="1" hangingPunct="1"/>
            <a:r>
              <a:rPr lang="en-US" altLang="en-US"/>
              <a:t>A friend function is not a member function</a:t>
            </a:r>
          </a:p>
          <a:p>
            <a:pPr lvl="2" eaLnBrk="1" hangingPunct="1"/>
            <a:r>
              <a:rPr lang="en-US" altLang="en-US"/>
              <a:t>A friend function is an ordinary function</a:t>
            </a:r>
          </a:p>
          <a:p>
            <a:pPr lvl="2" eaLnBrk="1" hangingPunct="1"/>
            <a:r>
              <a:rPr lang="en-US" altLang="en-US"/>
              <a:t>A friend function has extraordinary access to data members of the class</a:t>
            </a:r>
          </a:p>
          <a:p>
            <a:pPr lvl="1" eaLnBrk="1" hangingPunct="1"/>
            <a:r>
              <a:rPr lang="en-US" altLang="en-US"/>
              <a:t>As a friend function, the more efficient version of equal is legal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73B5BAC4-8A8F-45FD-9302-91C086A2261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Declaring A Friend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function equal is declared a friend in the </a:t>
            </a:r>
            <a:br>
              <a:rPr lang="en-US" altLang="en-US" sz="2400"/>
            </a:br>
            <a:r>
              <a:rPr lang="en-US" altLang="en-US" sz="2400"/>
              <a:t>abbreviated class definition here</a:t>
            </a:r>
            <a:br>
              <a:rPr lang="en-US" altLang="en-US" sz="2400"/>
            </a:br>
            <a:r>
              <a:rPr lang="en-US" altLang="en-US" sz="2400"/>
              <a:t>	</a:t>
            </a:r>
            <a:br>
              <a:rPr lang="en-US" altLang="en-US" sz="2400"/>
            </a:br>
            <a:r>
              <a:rPr lang="en-US" altLang="en-US" sz="2400"/>
              <a:t>       class DayOfYear</a:t>
            </a:r>
            <a:br>
              <a:rPr lang="en-US" altLang="en-US" sz="2400"/>
            </a:br>
            <a:r>
              <a:rPr lang="en-US" altLang="en-US" sz="2400"/>
              <a:t>  	{</a:t>
            </a:r>
            <a:br>
              <a:rPr lang="en-US" altLang="en-US" sz="2400"/>
            </a:br>
            <a:r>
              <a:rPr lang="en-US" altLang="en-US" sz="2400"/>
              <a:t>      	     public:</a:t>
            </a:r>
            <a:br>
              <a:rPr lang="en-US" altLang="en-US" sz="2400"/>
            </a:br>
            <a:r>
              <a:rPr lang="en-US" altLang="en-US" sz="2400"/>
              <a:t>                 friend bool equal(DayOfYear date1, </a:t>
            </a:r>
            <a:br>
              <a:rPr lang="en-US" altLang="en-US" sz="2400"/>
            </a:br>
            <a:r>
              <a:rPr lang="en-US" altLang="en-US" sz="2400"/>
              <a:t>				    DayOfYear date2);</a:t>
            </a:r>
            <a:br>
              <a:rPr lang="en-US" altLang="en-US" sz="2400"/>
            </a:br>
            <a:r>
              <a:rPr lang="en-US" altLang="en-US" sz="2400"/>
              <a:t>                 // The rest of the public members</a:t>
            </a:r>
            <a:br>
              <a:rPr lang="en-US" altLang="en-US" sz="2400"/>
            </a:br>
            <a:r>
              <a:rPr lang="en-US" altLang="en-US" sz="2400"/>
              <a:t>            private:</a:t>
            </a:r>
            <a:br>
              <a:rPr lang="en-US" altLang="en-US" sz="2400"/>
            </a:br>
            <a:r>
              <a:rPr lang="en-US" altLang="en-US" sz="2400"/>
              <a:t>                 //  the private members</a:t>
            </a:r>
            <a:br>
              <a:rPr lang="en-US" altLang="en-US" sz="2400"/>
            </a:br>
            <a:r>
              <a:rPr lang="en-US" altLang="en-US" sz="2400"/>
              <a:t>       };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E68C115-4DCC-4414-85DE-CEA810C518F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A Friend Function</a:t>
            </a:r>
          </a:p>
        </p:txBody>
      </p:sp>
      <p:sp>
        <p:nvSpPr>
          <p:cNvPr id="31747" name="Rectangle 5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517775"/>
          </a:xfrm>
        </p:spPr>
        <p:txBody>
          <a:bodyPr/>
          <a:lstStyle/>
          <a:p>
            <a:pPr eaLnBrk="1" hangingPunct="1"/>
            <a:r>
              <a:rPr lang="en-US" altLang="en-US"/>
              <a:t>A friend function is declared as a friend in the </a:t>
            </a:r>
            <a:br>
              <a:rPr lang="en-US" altLang="en-US"/>
            </a:br>
            <a:r>
              <a:rPr lang="en-US" altLang="en-US"/>
              <a:t>class definition</a:t>
            </a:r>
          </a:p>
          <a:p>
            <a:pPr eaLnBrk="1" hangingPunct="1"/>
            <a:r>
              <a:rPr lang="en-US" altLang="en-US"/>
              <a:t>A friend function is defined as a nonmember </a:t>
            </a:r>
            <a:br>
              <a:rPr lang="en-US" altLang="en-US"/>
            </a:br>
            <a:r>
              <a:rPr lang="en-US" altLang="en-US"/>
              <a:t>function without using the "::" operator</a:t>
            </a:r>
          </a:p>
          <a:p>
            <a:pPr eaLnBrk="1" hangingPunct="1"/>
            <a:r>
              <a:rPr lang="en-US" altLang="en-US"/>
              <a:t>A friend function is called without using the </a:t>
            </a:r>
            <a:br>
              <a:rPr lang="en-US" altLang="en-US"/>
            </a:br>
            <a:r>
              <a:rPr lang="en-US" altLang="en-US"/>
              <a:t>'.' operator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3C5F9AF-0512-4579-82FD-9A0314D3B04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7" name="Picture 7" descr="Equality Function as a friend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309563"/>
            <a:ext cx="4760912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2" name="Rectangle 5"/>
          <p:cNvSpPr>
            <a:spLocks noGrp="1" noChangeArrowheads="1"/>
          </p:cNvSpPr>
          <p:nvPr>
            <p:ph type="title"/>
          </p:nvPr>
        </p:nvSpPr>
        <p:spPr>
          <a:xfrm>
            <a:off x="5119688" y="228600"/>
            <a:ext cx="3948112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11.2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480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BFC4FE5-C7ED-4B36-A304-0B7C4720127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Friend Declaration Syntax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965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syntax for declaring friend function is </a:t>
            </a:r>
            <a:br>
              <a:rPr lang="en-US" altLang="en-US" sz="2400"/>
            </a:br>
            <a:r>
              <a:rPr lang="en-US" altLang="en-US" sz="2400"/>
              <a:t>class class_name</a:t>
            </a:r>
            <a:br>
              <a:rPr lang="en-US" altLang="en-US" sz="2400"/>
            </a:br>
            <a:r>
              <a:rPr lang="en-US" altLang="en-US" sz="2400"/>
              <a:t>{</a:t>
            </a:r>
            <a:br>
              <a:rPr lang="en-US" altLang="en-US" sz="2400"/>
            </a:br>
            <a:r>
              <a:rPr lang="en-US" altLang="en-US" sz="2400"/>
              <a:t>   public:</a:t>
            </a:r>
            <a:br>
              <a:rPr lang="en-US" altLang="en-US" sz="2400"/>
            </a:br>
            <a:r>
              <a:rPr lang="en-US" altLang="en-US" sz="2400"/>
              <a:t>           friend Declaration_for_Friend_Function_1</a:t>
            </a:r>
            <a:br>
              <a:rPr lang="en-US" altLang="en-US" sz="2400"/>
            </a:br>
            <a:r>
              <a:rPr lang="en-US" altLang="en-US" sz="2400"/>
              <a:t>	     friend Declaration_for_Friend_Function_2</a:t>
            </a:r>
            <a:br>
              <a:rPr lang="en-US" altLang="en-US" sz="2400"/>
            </a:br>
            <a:r>
              <a:rPr lang="en-US" altLang="en-US" sz="2400"/>
              <a:t>               …</a:t>
            </a:r>
            <a:br>
              <a:rPr lang="en-US" altLang="en-US" sz="2400"/>
            </a:br>
            <a:r>
              <a:rPr lang="en-US" altLang="en-US" sz="2400"/>
              <a:t>           Member_Function_Declarations</a:t>
            </a:r>
            <a:br>
              <a:rPr lang="en-US" altLang="en-US" sz="2400"/>
            </a:br>
            <a:r>
              <a:rPr lang="en-US" altLang="en-US" sz="2400"/>
              <a:t>   private:</a:t>
            </a:r>
            <a:br>
              <a:rPr lang="en-US" altLang="en-US" sz="2400"/>
            </a:br>
            <a:r>
              <a:rPr lang="en-US" altLang="en-US" sz="2400"/>
              <a:t>           Private_Member_Declarations</a:t>
            </a:r>
            <a:br>
              <a:rPr lang="en-US" altLang="en-US" sz="2400"/>
            </a:br>
            <a:r>
              <a:rPr lang="en-US" altLang="en-US" sz="2400"/>
              <a:t>  };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EF83E85-3DC6-41A1-ADBC-1AFBFEFBD6D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 descr="Pink tissue paper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11</a:t>
            </a:r>
          </a:p>
        </p:txBody>
      </p:sp>
      <p:sp>
        <p:nvSpPr>
          <p:cNvPr id="4101" name="Rectangle 4" descr="Pink tissue paper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Friends, Overloaded Operators,</a:t>
            </a:r>
          </a:p>
          <a:p>
            <a:pPr eaLnBrk="1" hangingPunct="1">
              <a:defRPr/>
            </a:pPr>
            <a:r>
              <a:rPr lang="en-US"/>
              <a:t>and Arrays in Classes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Are Friends Needed?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1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Friend functions can be written as non-friend</a:t>
            </a:r>
            <a:br>
              <a:rPr lang="en-US" altLang="en-US"/>
            </a:br>
            <a:r>
              <a:rPr lang="en-US" altLang="en-US"/>
              <a:t>functions using the normal accessor and mutator </a:t>
            </a:r>
            <a:br>
              <a:rPr lang="en-US" altLang="en-US"/>
            </a:br>
            <a:r>
              <a:rPr lang="en-US" altLang="en-US"/>
              <a:t>functions that should be part of the class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code of a friend function is simpler and it is</a:t>
            </a:r>
            <a:br>
              <a:rPr lang="en-US" altLang="en-US"/>
            </a:br>
            <a:r>
              <a:rPr lang="en-US" altLang="en-US"/>
              <a:t>more efficient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C7F413E-DB41-49AF-B22C-612489058FD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Choosing Friends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55975"/>
          </a:xfrm>
        </p:spPr>
        <p:txBody>
          <a:bodyPr/>
          <a:lstStyle/>
          <a:p>
            <a:pPr eaLnBrk="1" hangingPunct="1"/>
            <a:r>
              <a:rPr lang="en-US" altLang="en-US" sz="2400"/>
              <a:t>How do you know when a function should be </a:t>
            </a:r>
            <a:br>
              <a:rPr lang="en-US" altLang="en-US" sz="2400"/>
            </a:br>
            <a:r>
              <a:rPr lang="en-US" altLang="en-US" sz="2400"/>
              <a:t>a friend or a member function?</a:t>
            </a:r>
          </a:p>
          <a:p>
            <a:pPr lvl="1" eaLnBrk="1" hangingPunct="1"/>
            <a:r>
              <a:rPr lang="en-US" altLang="en-US" sz="2400"/>
              <a:t>In general, use a member function if the task </a:t>
            </a:r>
            <a:br>
              <a:rPr lang="en-US" altLang="en-US" sz="2400"/>
            </a:br>
            <a:r>
              <a:rPr lang="en-US" altLang="en-US" sz="2400"/>
              <a:t>performed by the function involves only one object</a:t>
            </a:r>
          </a:p>
          <a:p>
            <a:pPr lvl="1" eaLnBrk="1" hangingPunct="1"/>
            <a:r>
              <a:rPr lang="en-US" altLang="en-US" sz="2400"/>
              <a:t>In general, use a nonmember function if the task</a:t>
            </a:r>
            <a:br>
              <a:rPr lang="en-US" altLang="en-US" sz="2400"/>
            </a:br>
            <a:r>
              <a:rPr lang="en-US" altLang="en-US" sz="2400"/>
              <a:t>performed by the function involves more than</a:t>
            </a:r>
            <a:br>
              <a:rPr lang="en-US" altLang="en-US" sz="2400"/>
            </a:br>
            <a:r>
              <a:rPr lang="en-US" altLang="en-US" sz="2400"/>
              <a:t>one object</a:t>
            </a:r>
          </a:p>
          <a:p>
            <a:pPr lvl="2" eaLnBrk="1" hangingPunct="1"/>
            <a:r>
              <a:rPr lang="en-US" altLang="en-US" sz="2000"/>
              <a:t>Choosing to make the nonmember function a friend is</a:t>
            </a:r>
            <a:br>
              <a:rPr lang="en-US" altLang="en-US" sz="2000"/>
            </a:br>
            <a:r>
              <a:rPr lang="en-US" altLang="en-US" sz="2000"/>
              <a:t>a decision of efficiency and personal taste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53799D7-ABB8-49C7-B971-EC17540A91C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 Example:</a:t>
            </a:r>
            <a:br>
              <a:rPr lang="en-US" altLang="en-US"/>
            </a:br>
            <a:r>
              <a:rPr lang="en-US" altLang="en-US"/>
              <a:t>The Money Class (version 1)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365375"/>
          </a:xfrm>
        </p:spPr>
        <p:txBody>
          <a:bodyPr/>
          <a:lstStyle/>
          <a:p>
            <a:pPr eaLnBrk="1" hangingPunct="1"/>
            <a:r>
              <a:rPr lang="en-US" altLang="en-US"/>
              <a:t>Display 11.3 demonstrates a class called Money</a:t>
            </a:r>
          </a:p>
          <a:p>
            <a:pPr lvl="1" eaLnBrk="1" hangingPunct="1"/>
            <a:r>
              <a:rPr lang="en-US" altLang="en-US"/>
              <a:t>U.S. currency is represented</a:t>
            </a:r>
          </a:p>
          <a:p>
            <a:pPr lvl="1" eaLnBrk="1" hangingPunct="1"/>
            <a:r>
              <a:rPr lang="en-US" altLang="en-US"/>
              <a:t>Value is implemented as an integer representing the value as if converted to pennies</a:t>
            </a:r>
          </a:p>
          <a:p>
            <a:pPr lvl="2" eaLnBrk="1" hangingPunct="1"/>
            <a:r>
              <a:rPr lang="en-US" altLang="en-US"/>
              <a:t>An integer allows exact representation of the value</a:t>
            </a:r>
          </a:p>
          <a:p>
            <a:pPr lvl="2" eaLnBrk="1" hangingPunct="1"/>
            <a:r>
              <a:rPr lang="en-US" altLang="en-US"/>
              <a:t>Type long is used to allow larger values</a:t>
            </a:r>
          </a:p>
          <a:p>
            <a:pPr lvl="1" eaLnBrk="1" hangingPunct="1"/>
            <a:r>
              <a:rPr lang="en-US" altLang="en-US"/>
              <a:t>Two friend functions, equal and add, are used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37ACECA-4328-4878-B074-49EA6497DA8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5" name="Picture 4" descr="Money Class - Version 1 (part 1 of 5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717550"/>
            <a:ext cx="494665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0" name="Rectangle 5"/>
          <p:cNvSpPr>
            <a:spLocks noGrp="1" noChangeArrowheads="1"/>
          </p:cNvSpPr>
          <p:nvPr>
            <p:ph type="title"/>
          </p:nvPr>
        </p:nvSpPr>
        <p:spPr>
          <a:xfrm>
            <a:off x="5248275" y="228600"/>
            <a:ext cx="3819525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11.3 (1/5)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68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83E07E2-87C4-4133-B689-E217970508A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3" name="Picture 4" descr="Money Class - Version 1 (part 2 of 5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12750"/>
            <a:ext cx="4965700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5"/>
          <p:cNvSpPr>
            <a:spLocks noGrp="1" noChangeArrowheads="1"/>
          </p:cNvSpPr>
          <p:nvPr>
            <p:ph type="title"/>
          </p:nvPr>
        </p:nvSpPr>
        <p:spPr>
          <a:xfrm>
            <a:off x="5257800" y="228600"/>
            <a:ext cx="38100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11.3 (2/5)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889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8D7E4D4-5E3E-4A1A-AABB-4D291F853A2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51" name="Picture 4" descr="Money Class - Version 1 (part 3 of 5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87325"/>
            <a:ext cx="4495800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6" name="Rectangle 5"/>
          <p:cNvSpPr>
            <a:spLocks noGrp="1" noChangeArrowheads="1"/>
          </p:cNvSpPr>
          <p:nvPr>
            <p:ph type="title"/>
          </p:nvPr>
        </p:nvSpPr>
        <p:spPr>
          <a:xfrm>
            <a:off x="5235575" y="228600"/>
            <a:ext cx="3832225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11.3 (3/5)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094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3B080ED-3B67-46E9-BE40-54D5C1C27EC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9" name="Picture 4" descr="Money Class - Version 1 (part 4 of 5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201613"/>
            <a:ext cx="4313237" cy="620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4" name="Rectangle 5"/>
          <p:cNvSpPr>
            <a:spLocks noGrp="1" noChangeArrowheads="1"/>
          </p:cNvSpPr>
          <p:nvPr>
            <p:ph type="title"/>
          </p:nvPr>
        </p:nvSpPr>
        <p:spPr>
          <a:xfrm>
            <a:off x="5157788" y="228600"/>
            <a:ext cx="3910012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11.3 (4/5)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299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2449453-8A6B-495F-B9F9-9B688445EF5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7" name="Picture 4" descr="Money Class - Version 1 (part 5 of 5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65100"/>
            <a:ext cx="4402137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2" name="Rectangle 5"/>
          <p:cNvSpPr>
            <a:spLocks noGrp="1" noChangeArrowheads="1"/>
          </p:cNvSpPr>
          <p:nvPr>
            <p:ph type="title"/>
          </p:nvPr>
        </p:nvSpPr>
        <p:spPr>
          <a:xfrm>
            <a:off x="5145088" y="228600"/>
            <a:ext cx="3922712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11.3 (5/5)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504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568FBBE-FC7D-41DA-A46F-BCBEE9C348D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Characters to Integers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584575"/>
          </a:xfrm>
        </p:spPr>
        <p:txBody>
          <a:bodyPr/>
          <a:lstStyle/>
          <a:p>
            <a:pPr eaLnBrk="1" hangingPunct="1"/>
            <a:r>
              <a:rPr lang="en-US" altLang="en-US" sz="2400"/>
              <a:t>Notice how function input (Display 11.3)</a:t>
            </a:r>
            <a:br>
              <a:rPr lang="en-US" altLang="en-US" sz="2400"/>
            </a:br>
            <a:r>
              <a:rPr lang="en-US" altLang="en-US" sz="2400"/>
              <a:t>processes the dollar values entered</a:t>
            </a:r>
          </a:p>
          <a:p>
            <a:pPr lvl="1" eaLnBrk="1" hangingPunct="1"/>
            <a:r>
              <a:rPr lang="en-US" altLang="en-US" sz="2400"/>
              <a:t>First read the character that is a $ or a –</a:t>
            </a:r>
          </a:p>
          <a:p>
            <a:pPr lvl="2" eaLnBrk="1" hangingPunct="1"/>
            <a:r>
              <a:rPr lang="en-US" altLang="en-US" sz="2000"/>
              <a:t>If it is the -, set the value of negative to true and read the </a:t>
            </a:r>
            <a:br>
              <a:rPr lang="en-US" altLang="en-US" sz="2000"/>
            </a:br>
            <a:r>
              <a:rPr lang="en-US" altLang="en-US" sz="2000"/>
              <a:t>$ sign which should be next</a:t>
            </a:r>
          </a:p>
          <a:p>
            <a:pPr lvl="1" eaLnBrk="1" hangingPunct="1"/>
            <a:r>
              <a:rPr lang="en-US" altLang="en-US" sz="2400"/>
              <a:t>Next read the dollar amount as a long</a:t>
            </a:r>
          </a:p>
          <a:p>
            <a:pPr lvl="1" eaLnBrk="1" hangingPunct="1"/>
            <a:r>
              <a:rPr lang="en-US" altLang="en-US" sz="2400"/>
              <a:t>Next read the decimal point and cents as three </a:t>
            </a:r>
            <a:br>
              <a:rPr lang="en-US" altLang="en-US" sz="2400"/>
            </a:br>
            <a:r>
              <a:rPr lang="en-US" altLang="en-US" sz="2400"/>
              <a:t>characters</a:t>
            </a:r>
          </a:p>
          <a:p>
            <a:pPr lvl="2" eaLnBrk="1" hangingPunct="1"/>
            <a:r>
              <a:rPr lang="en-US" altLang="en-US" sz="2000"/>
              <a:t>digit_to_int is then used to convert the cents characters to </a:t>
            </a:r>
            <a:br>
              <a:rPr lang="en-US" altLang="en-US" sz="2000"/>
            </a:br>
            <a:r>
              <a:rPr lang="en-US" altLang="en-US" sz="2000"/>
              <a:t>integers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80062A9-E2B9-436E-A4DC-9DA1C4B2C60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digit_to_int  (optional)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digit_to_int is defined as </a:t>
            </a:r>
            <a:br>
              <a:rPr lang="en-US" altLang="en-US" sz="2400"/>
            </a:br>
            <a:r>
              <a:rPr lang="en-US" altLang="en-US" sz="2400"/>
              <a:t>  </a:t>
            </a:r>
            <a:br>
              <a:rPr lang="en-US" altLang="en-US" sz="2400"/>
            </a:br>
            <a:r>
              <a:rPr lang="en-US" altLang="en-US" sz="2400"/>
              <a:t>   int digit_to_int(char c)</a:t>
            </a:r>
            <a:br>
              <a:rPr lang="en-US" altLang="en-US" sz="2400"/>
            </a:br>
            <a:r>
              <a:rPr lang="en-US" altLang="en-US" sz="2400"/>
              <a:t>   {</a:t>
            </a:r>
            <a:br>
              <a:rPr lang="en-US" altLang="en-US" sz="2400"/>
            </a:br>
            <a:r>
              <a:rPr lang="en-US" altLang="en-US" sz="2400"/>
              <a:t>          return ( int ( c ) – int ( '0') );</a:t>
            </a:r>
            <a:br>
              <a:rPr lang="en-US" altLang="en-US" sz="2400"/>
            </a:br>
            <a:r>
              <a:rPr lang="en-US" altLang="en-US" sz="2400"/>
              <a:t>    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digit, such as '3' is parameter c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This is the character '3' not the number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 type cast int(c) returns the number that implements the character stored in 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 type cast int('0') returns the number that implements the character '0'	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D07D538-DECA-446F-AE56-A854C39D259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/>
          <a:lstStyle/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None/>
            </a:pPr>
            <a:r>
              <a:rPr lang="en-US" altLang="en-US" sz="3200" dirty="0"/>
              <a:t>11.1   Friend Functions 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None/>
            </a:pPr>
            <a:r>
              <a:rPr lang="en-US" altLang="en-US" sz="3200" dirty="0"/>
              <a:t>11.2   Overloading Operators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None/>
            </a:pPr>
            <a:r>
              <a:rPr lang="en-US" altLang="en-US" sz="3200" dirty="0"/>
              <a:t>11.3   Arrays and Classes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None/>
            </a:pPr>
            <a:r>
              <a:rPr lang="en-US" altLang="en-US" sz="3200" dirty="0"/>
              <a:t>11.4   Classes and Dynamic Arrays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7AC97A5-DC1C-45CC-9C14-E55AC0DC32B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int( c) – int ('0')?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98775"/>
          </a:xfrm>
        </p:spPr>
        <p:txBody>
          <a:bodyPr/>
          <a:lstStyle/>
          <a:p>
            <a:pPr eaLnBrk="1" hangingPunct="1"/>
            <a:r>
              <a:rPr lang="en-US" altLang="en-US"/>
              <a:t>The numbers implementing the digits are in </a:t>
            </a:r>
            <a:br>
              <a:rPr lang="en-US" altLang="en-US"/>
            </a:br>
            <a:r>
              <a:rPr lang="en-US" altLang="en-US"/>
              <a:t>in order</a:t>
            </a:r>
          </a:p>
          <a:p>
            <a:pPr lvl="1" eaLnBrk="1" hangingPunct="1"/>
            <a:r>
              <a:rPr lang="en-US" altLang="en-US"/>
              <a:t>int('0') + 1 is equivalent to int('1')</a:t>
            </a:r>
          </a:p>
          <a:p>
            <a:pPr lvl="1" eaLnBrk="1" hangingPunct="1"/>
            <a:r>
              <a:rPr lang="en-US" altLang="en-US"/>
              <a:t>int('1') + 1 is equivalent to int('2')</a:t>
            </a:r>
          </a:p>
          <a:p>
            <a:pPr eaLnBrk="1" hangingPunct="1"/>
            <a:r>
              <a:rPr lang="en-US" altLang="en-US"/>
              <a:t>If c is '0'</a:t>
            </a:r>
          </a:p>
          <a:p>
            <a:pPr lvl="1" eaLnBrk="1" hangingPunct="1"/>
            <a:r>
              <a:rPr lang="en-US" altLang="en-US"/>
              <a:t>int( c ) - int('0') returns integer 0</a:t>
            </a:r>
          </a:p>
          <a:p>
            <a:pPr eaLnBrk="1" hangingPunct="1"/>
            <a:r>
              <a:rPr lang="en-US" altLang="en-US"/>
              <a:t>If c is '1'</a:t>
            </a:r>
          </a:p>
          <a:p>
            <a:pPr lvl="1" eaLnBrk="1" hangingPunct="1"/>
            <a:r>
              <a:rPr lang="en-US" altLang="en-US"/>
              <a:t>int( c ) – int ('0')  returns integer 1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72BEF9B-74EE-4D8A-A262-660628EB80C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Leading Zeros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974975"/>
          </a:xfrm>
        </p:spPr>
        <p:txBody>
          <a:bodyPr/>
          <a:lstStyle/>
          <a:p>
            <a:pPr eaLnBrk="1" hangingPunct="1"/>
            <a:r>
              <a:rPr lang="en-US" altLang="en-US" sz="2400"/>
              <a:t>Some compilers interpret a number with a </a:t>
            </a:r>
            <a:br>
              <a:rPr lang="en-US" altLang="en-US" sz="2400"/>
            </a:br>
            <a:r>
              <a:rPr lang="en-US" altLang="en-US" sz="2400"/>
              <a:t>leading zero as a base 8 number</a:t>
            </a:r>
          </a:p>
          <a:p>
            <a:pPr lvl="1" eaLnBrk="1" hangingPunct="1"/>
            <a:r>
              <a:rPr lang="en-US" altLang="en-US" sz="2400"/>
              <a:t>Base 8 uses digits 0 – 7</a:t>
            </a:r>
          </a:p>
          <a:p>
            <a:pPr eaLnBrk="1" hangingPunct="1"/>
            <a:r>
              <a:rPr lang="en-US" altLang="en-US" sz="2400"/>
              <a:t>Using 09 to represent 9 cents could cause an error </a:t>
            </a:r>
          </a:p>
          <a:p>
            <a:pPr lvl="1" eaLnBrk="1" hangingPunct="1"/>
            <a:r>
              <a:rPr lang="en-US" altLang="en-US" sz="2400"/>
              <a:t>the digit 9 is not allowed in a base 8 number</a:t>
            </a:r>
          </a:p>
          <a:p>
            <a:pPr eaLnBrk="1" hangingPunct="1"/>
            <a:r>
              <a:rPr lang="en-US" altLang="en-US" sz="2400"/>
              <a:t>The ANSI C++ standard is that input should be interpreted as base 10 regardless of a leading zero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3453C3B-94C2-4C7D-BE7F-9A0A926D41B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Parameter Passing Efficiency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432175"/>
          </a:xfrm>
        </p:spPr>
        <p:txBody>
          <a:bodyPr/>
          <a:lstStyle/>
          <a:p>
            <a:pPr eaLnBrk="1" hangingPunct="1"/>
            <a:r>
              <a:rPr lang="en-US" altLang="en-US" sz="2400"/>
              <a:t>A call-by-value parameter less efficient than a</a:t>
            </a:r>
            <a:br>
              <a:rPr lang="en-US" altLang="en-US" sz="2400"/>
            </a:br>
            <a:r>
              <a:rPr lang="en-US" altLang="en-US" sz="2400"/>
              <a:t>call-by-reference parameter</a:t>
            </a:r>
          </a:p>
          <a:p>
            <a:pPr lvl="1" eaLnBrk="1" hangingPunct="1"/>
            <a:r>
              <a:rPr lang="en-US" altLang="en-US" sz="2400"/>
              <a:t>The parameter is a local variable initialized to the </a:t>
            </a:r>
            <a:br>
              <a:rPr lang="en-US" altLang="en-US" sz="2400"/>
            </a:br>
            <a:r>
              <a:rPr lang="en-US" altLang="en-US" sz="2400"/>
              <a:t>value of the argument</a:t>
            </a:r>
          </a:p>
          <a:p>
            <a:pPr lvl="2" eaLnBrk="1" hangingPunct="1"/>
            <a:r>
              <a:rPr lang="en-US" altLang="en-US" sz="2000"/>
              <a:t>This results in two copies of the argument </a:t>
            </a:r>
          </a:p>
          <a:p>
            <a:pPr eaLnBrk="1" hangingPunct="1"/>
            <a:r>
              <a:rPr lang="en-US" altLang="en-US" sz="2400"/>
              <a:t>A call-by-reference parameter is more efficient</a:t>
            </a:r>
          </a:p>
          <a:p>
            <a:pPr lvl="1" eaLnBrk="1" hangingPunct="1"/>
            <a:r>
              <a:rPr lang="en-US" altLang="en-US" sz="2400"/>
              <a:t>The parameter is a placeholder replaced by the </a:t>
            </a:r>
            <a:br>
              <a:rPr lang="en-US" altLang="en-US" sz="2400"/>
            </a:br>
            <a:r>
              <a:rPr lang="en-US" altLang="en-US" sz="2400"/>
              <a:t>argument</a:t>
            </a:r>
          </a:p>
          <a:p>
            <a:pPr lvl="2" eaLnBrk="1" hangingPunct="1"/>
            <a:r>
              <a:rPr lang="en-US" altLang="en-US" sz="2000"/>
              <a:t>There is only one copy of the argument 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2DBEE65-8C3B-4E61-B65F-D048E9FA081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 Parameters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441575"/>
          </a:xfrm>
        </p:spPr>
        <p:txBody>
          <a:bodyPr/>
          <a:lstStyle/>
          <a:p>
            <a:pPr eaLnBrk="1" hangingPunct="1"/>
            <a:r>
              <a:rPr lang="en-US" altLang="en-US"/>
              <a:t>It can be much more efficient to use </a:t>
            </a:r>
            <a:br>
              <a:rPr lang="en-US" altLang="en-US"/>
            </a:br>
            <a:r>
              <a:rPr lang="en-US" altLang="en-US"/>
              <a:t>call-by-reference parameters when the parameter</a:t>
            </a:r>
            <a:br>
              <a:rPr lang="en-US" altLang="en-US"/>
            </a:br>
            <a:r>
              <a:rPr lang="en-US" altLang="en-US"/>
              <a:t>is of a class type</a:t>
            </a:r>
          </a:p>
          <a:p>
            <a:pPr eaLnBrk="1" hangingPunct="1"/>
            <a:r>
              <a:rPr lang="en-US" altLang="en-US"/>
              <a:t>When using a call-by-reference parameter </a:t>
            </a:r>
          </a:p>
          <a:p>
            <a:pPr lvl="1" eaLnBrk="1" hangingPunct="1"/>
            <a:r>
              <a:rPr lang="en-US" altLang="en-US"/>
              <a:t>If the function does not change the value of the </a:t>
            </a:r>
            <a:br>
              <a:rPr lang="en-US" altLang="en-US"/>
            </a:br>
            <a:r>
              <a:rPr lang="en-US" altLang="en-US"/>
              <a:t>parameter, mark the parameter so the compiler </a:t>
            </a:r>
            <a:br>
              <a:rPr lang="en-US" altLang="en-US"/>
            </a:br>
            <a:r>
              <a:rPr lang="en-US" altLang="en-US"/>
              <a:t>knows it should not be changed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B9F19F60-469C-414C-9FB0-0C52ABCC036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Parameter Modifier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9843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To mark a call-by-reference parameter so it </a:t>
            </a:r>
            <a:br>
              <a:rPr lang="en-US" altLang="en-US"/>
            </a:br>
            <a:r>
              <a:rPr lang="en-US" altLang="en-US"/>
              <a:t>cannot be changed:</a:t>
            </a:r>
          </a:p>
          <a:p>
            <a:pPr lvl="1" eaLnBrk="1" hangingPunct="1"/>
            <a:r>
              <a:rPr lang="en-US" altLang="en-US"/>
              <a:t>Use the modifier const before the parameter type</a:t>
            </a:r>
          </a:p>
          <a:p>
            <a:pPr lvl="1" eaLnBrk="1" hangingPunct="1"/>
            <a:r>
              <a:rPr lang="en-US" altLang="en-US"/>
              <a:t>The parameter becomes a constant parameter</a:t>
            </a:r>
          </a:p>
          <a:p>
            <a:pPr lvl="1" eaLnBrk="1" hangingPunct="1"/>
            <a:r>
              <a:rPr lang="en-US" altLang="en-US"/>
              <a:t>const used in the function declaration and definition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C349F30-B306-41E5-9F1B-88742E981E7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Parameter Example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736975"/>
          </a:xfrm>
        </p:spPr>
        <p:txBody>
          <a:bodyPr/>
          <a:lstStyle/>
          <a:p>
            <a:pPr eaLnBrk="1" hangingPunct="1"/>
            <a:r>
              <a:rPr lang="en-US" altLang="en-US" sz="2400"/>
              <a:t>Example (from the Money class of Display 11.3):</a:t>
            </a:r>
          </a:p>
          <a:p>
            <a:pPr lvl="1" eaLnBrk="1" hangingPunct="1"/>
            <a:r>
              <a:rPr lang="en-US" altLang="en-US" sz="2400"/>
              <a:t> A function declaration with constant parameters</a:t>
            </a:r>
          </a:p>
          <a:p>
            <a:pPr lvl="2" eaLnBrk="1" hangingPunct="1"/>
            <a:r>
              <a:rPr lang="en-US" altLang="en-US" sz="2000"/>
              <a:t>friend Money add(const Money&amp; amount1, </a:t>
            </a:r>
            <a:br>
              <a:rPr lang="en-US" altLang="en-US" sz="2000"/>
            </a:br>
            <a:r>
              <a:rPr lang="en-US" altLang="en-US" sz="2000"/>
              <a:t>		           const Money&amp; amount2); </a:t>
            </a:r>
            <a:br>
              <a:rPr lang="en-US" altLang="en-US" sz="2000"/>
            </a:br>
            <a:endParaRPr lang="en-US" altLang="en-US" sz="2000"/>
          </a:p>
          <a:p>
            <a:pPr lvl="1" eaLnBrk="1" hangingPunct="1"/>
            <a:r>
              <a:rPr lang="en-US" altLang="en-US" sz="2400"/>
              <a:t>A function definition with constant parameters</a:t>
            </a:r>
          </a:p>
          <a:p>
            <a:pPr lvl="2" eaLnBrk="1" hangingPunct="1"/>
            <a:r>
              <a:rPr lang="en-US" altLang="en-US" sz="2000"/>
              <a:t>Money add(const Money&amp; amount1, </a:t>
            </a:r>
            <a:br>
              <a:rPr lang="en-US" altLang="en-US" sz="2000"/>
            </a:br>
            <a:r>
              <a:rPr lang="en-US" altLang="en-US" sz="2000"/>
              <a:t>		const Money&amp; amount2)</a:t>
            </a:r>
            <a:br>
              <a:rPr lang="en-US" altLang="en-US" sz="2000"/>
            </a:br>
            <a:r>
              <a:rPr lang="en-US" altLang="en-US" sz="2000"/>
              <a:t>{</a:t>
            </a:r>
            <a:br>
              <a:rPr lang="en-US" altLang="en-US" sz="2000"/>
            </a:br>
            <a:r>
              <a:rPr lang="en-US" altLang="en-US" sz="2000"/>
              <a:t>    …</a:t>
            </a:r>
            <a:br>
              <a:rPr lang="en-US" altLang="en-US" sz="2000"/>
            </a:br>
            <a:r>
              <a:rPr lang="en-US" altLang="en-US" sz="2000"/>
              <a:t>}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3B6E92C-7051-45F8-8166-B311DD47F42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Considerations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When a function has a constant parameter,</a:t>
            </a:r>
            <a:br>
              <a:rPr lang="en-US" altLang="en-US" sz="2400"/>
            </a:br>
            <a:r>
              <a:rPr lang="en-US" altLang="en-US" sz="2400"/>
              <a:t>the compiler will make certain the parameter</a:t>
            </a:r>
            <a:br>
              <a:rPr lang="en-US" altLang="en-US" sz="2400"/>
            </a:br>
            <a:r>
              <a:rPr lang="en-US" altLang="en-US" sz="2400"/>
              <a:t>cannot be changed by the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What if the parameter calls a member function?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Money add(const Money&amp; amount1, </a:t>
            </a:r>
            <a:br>
              <a:rPr lang="en-US" altLang="en-US" sz="2400"/>
            </a:br>
            <a:r>
              <a:rPr lang="en-US" altLang="en-US" sz="2400"/>
              <a:t>                      const Money&amp; amount2)</a:t>
            </a:r>
            <a:br>
              <a:rPr lang="en-US" altLang="en-US" sz="2400"/>
            </a:br>
            <a:r>
              <a:rPr lang="en-US" altLang="en-US" sz="2400"/>
              <a:t>    {   …</a:t>
            </a:r>
            <a:br>
              <a:rPr lang="en-US" altLang="en-US" sz="2400"/>
            </a:br>
            <a:r>
              <a:rPr lang="en-US" altLang="en-US" sz="2400"/>
              <a:t>         amount1.input( cin );</a:t>
            </a:r>
            <a:br>
              <a:rPr lang="en-US" altLang="en-US" sz="2400"/>
            </a:br>
            <a:r>
              <a:rPr lang="en-US" altLang="en-US" sz="2400"/>
              <a:t>    }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 call to input will change the value of amount1!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83E280A-3061-4FEE-9167-07C8BA9D74A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</a:t>
            </a:r>
            <a:br>
              <a:rPr lang="en-US" altLang="en-US"/>
            </a:br>
            <a:r>
              <a:rPr lang="en-US" altLang="en-US"/>
              <a:t>And Accessor Functions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Will the compiler accept an accessor function </a:t>
            </a:r>
            <a:br>
              <a:rPr lang="en-US" altLang="en-US" sz="2400"/>
            </a:br>
            <a:r>
              <a:rPr lang="en-US" altLang="en-US" sz="2400"/>
              <a:t>call from the constant parameter? </a:t>
            </a:r>
            <a:br>
              <a:rPr lang="en-US" altLang="en-US" sz="2400"/>
            </a:br>
            <a:r>
              <a:rPr lang="en-US" altLang="en-US" sz="2400"/>
              <a:t>	</a:t>
            </a:r>
            <a:br>
              <a:rPr lang="en-US" altLang="en-US" sz="2400"/>
            </a:br>
            <a:r>
              <a:rPr lang="en-US" altLang="en-US" sz="2400"/>
              <a:t>      Money add(const Money&amp; amount1, </a:t>
            </a:r>
            <a:br>
              <a:rPr lang="en-US" altLang="en-US" sz="2400"/>
            </a:br>
            <a:r>
              <a:rPr lang="en-US" altLang="en-US" sz="2400"/>
              <a:t>                    	const Money&amp; amount2)</a:t>
            </a:r>
            <a:br>
              <a:rPr lang="en-US" altLang="en-US" sz="2400"/>
            </a:br>
            <a:r>
              <a:rPr lang="en-US" altLang="en-US" sz="2400"/>
              <a:t>    	{          …</a:t>
            </a:r>
            <a:br>
              <a:rPr lang="en-US" altLang="en-US" sz="2400"/>
            </a:br>
            <a:r>
              <a:rPr lang="en-US" altLang="en-US" sz="2400"/>
              <a:t>                  amount1.output(cout);</a:t>
            </a:r>
            <a:br>
              <a:rPr lang="en-US" altLang="en-US" sz="2400"/>
            </a:br>
            <a:r>
              <a:rPr lang="en-US" altLang="en-US" sz="2400"/>
              <a:t>       }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 compiler will not accept this code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There is no guarantee that output will not change the </a:t>
            </a:r>
            <a:br>
              <a:rPr lang="en-US" altLang="en-US" sz="2000"/>
            </a:br>
            <a:r>
              <a:rPr lang="en-US" altLang="en-US" sz="2000"/>
              <a:t>value of the parameter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0E09E47-7A15-4CFD-A952-47A66BBFC30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Modifies Functions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127375"/>
          </a:xfrm>
        </p:spPr>
        <p:txBody>
          <a:bodyPr/>
          <a:lstStyle/>
          <a:p>
            <a:pPr eaLnBrk="1" hangingPunct="1"/>
            <a:r>
              <a:rPr lang="en-US" altLang="en-US" sz="2400"/>
              <a:t>If a constant parameter makes a member function</a:t>
            </a:r>
            <a:br>
              <a:rPr lang="en-US" altLang="en-US" sz="2400"/>
            </a:br>
            <a:r>
              <a:rPr lang="en-US" altLang="en-US" sz="2400"/>
              <a:t>call…</a:t>
            </a:r>
          </a:p>
          <a:p>
            <a:pPr lvl="1" eaLnBrk="1" hangingPunct="1"/>
            <a:r>
              <a:rPr lang="en-US" altLang="en-US" sz="2400"/>
              <a:t>The member function called must be marked so </a:t>
            </a:r>
            <a:br>
              <a:rPr lang="en-US" altLang="en-US" sz="2400"/>
            </a:br>
            <a:r>
              <a:rPr lang="en-US" altLang="en-US" sz="2400"/>
              <a:t>the compiler knows it will not change the parameter</a:t>
            </a:r>
          </a:p>
          <a:p>
            <a:pPr lvl="1" eaLnBrk="1" hangingPunct="1"/>
            <a:r>
              <a:rPr lang="en-US" altLang="en-US" sz="2400"/>
              <a:t>const is used to mark functions that will not change</a:t>
            </a:r>
            <a:br>
              <a:rPr lang="en-US" altLang="en-US" sz="2400"/>
            </a:br>
            <a:r>
              <a:rPr lang="en-US" altLang="en-US" sz="2400"/>
              <a:t>the value of an object</a:t>
            </a:r>
          </a:p>
          <a:p>
            <a:pPr lvl="1" eaLnBrk="1" hangingPunct="1"/>
            <a:r>
              <a:rPr lang="en-US" altLang="en-US" sz="2400"/>
              <a:t>const is used in the function declaration and the</a:t>
            </a:r>
            <a:br>
              <a:rPr lang="en-US" altLang="en-US" sz="2400"/>
            </a:br>
            <a:r>
              <a:rPr lang="en-US" altLang="en-US" sz="2400"/>
              <a:t>function definition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CD2F06C-13B0-453F-8E3B-E4763CDE8B8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Declarations</a:t>
            </a:r>
            <a:br>
              <a:rPr lang="en-US" altLang="en-US"/>
            </a:br>
            <a:r>
              <a:rPr lang="en-US" altLang="en-US"/>
              <a:t>With const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889375"/>
          </a:xfrm>
        </p:spPr>
        <p:txBody>
          <a:bodyPr/>
          <a:lstStyle/>
          <a:p>
            <a:pPr eaLnBrk="1" hangingPunct="1"/>
            <a:r>
              <a:rPr lang="en-US" altLang="en-US" sz="2400"/>
              <a:t>To declare a function that will not change the </a:t>
            </a:r>
            <a:br>
              <a:rPr lang="en-US" altLang="en-US" sz="2400"/>
            </a:br>
            <a:r>
              <a:rPr lang="en-US" altLang="en-US" sz="2400"/>
              <a:t>value of any member variables:</a:t>
            </a:r>
          </a:p>
          <a:p>
            <a:pPr lvl="1" eaLnBrk="1" hangingPunct="1"/>
            <a:r>
              <a:rPr lang="en-US" altLang="en-US" sz="2400"/>
              <a:t>Use const after the parameter list and </a:t>
            </a:r>
            <a:br>
              <a:rPr lang="en-US" altLang="en-US" sz="2400"/>
            </a:br>
            <a:r>
              <a:rPr lang="en-US" altLang="en-US" sz="2400"/>
              <a:t>just before the semicolon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class Money</a:t>
            </a:r>
            <a:br>
              <a:rPr lang="en-US" altLang="en-US" sz="2400"/>
            </a:br>
            <a:r>
              <a:rPr lang="en-US" altLang="en-US" sz="2400"/>
              <a:t>  {</a:t>
            </a:r>
            <a:br>
              <a:rPr lang="en-US" altLang="en-US" sz="2400"/>
            </a:br>
            <a:r>
              <a:rPr lang="en-US" altLang="en-US" sz="2400"/>
              <a:t>        public:</a:t>
            </a:r>
            <a:br>
              <a:rPr lang="en-US" altLang="en-US" sz="2400"/>
            </a:br>
            <a:r>
              <a:rPr lang="en-US" altLang="en-US" sz="2400"/>
              <a:t>                   …</a:t>
            </a:r>
            <a:br>
              <a:rPr lang="en-US" altLang="en-US" sz="2400"/>
            </a:br>
            <a:r>
              <a:rPr lang="en-US" altLang="en-US" sz="2400"/>
              <a:t>                   void output (ostream&amp; outs) const ;</a:t>
            </a:r>
            <a:br>
              <a:rPr lang="en-US" altLang="en-US" sz="2400"/>
            </a:br>
            <a:r>
              <a:rPr lang="en-US" altLang="en-US" sz="2400"/>
              <a:t>                   …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E388FA0-3DA5-4984-A74B-6A14621529F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 descr="Pink tissue paper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11.1</a:t>
            </a:r>
          </a:p>
        </p:txBody>
      </p:sp>
      <p:sp>
        <p:nvSpPr>
          <p:cNvPr id="6148" name="Rectangle 3" descr="Pink tissue paper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Friend Functions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Definitions </a:t>
            </a:r>
            <a:br>
              <a:rPr lang="en-US" altLang="en-US"/>
            </a:br>
            <a:r>
              <a:rPr lang="en-US" altLang="en-US"/>
              <a:t>With const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746375"/>
          </a:xfrm>
        </p:spPr>
        <p:txBody>
          <a:bodyPr/>
          <a:lstStyle/>
          <a:p>
            <a:pPr eaLnBrk="1" hangingPunct="1"/>
            <a:r>
              <a:rPr lang="en-US" altLang="en-US"/>
              <a:t>To define a function that will not change the </a:t>
            </a:r>
            <a:br>
              <a:rPr lang="en-US" altLang="en-US"/>
            </a:br>
            <a:r>
              <a:rPr lang="en-US" altLang="en-US"/>
              <a:t>value of any member variables:</a:t>
            </a:r>
          </a:p>
          <a:p>
            <a:pPr lvl="1" eaLnBrk="1" hangingPunct="1"/>
            <a:r>
              <a:rPr lang="en-US" altLang="en-US"/>
              <a:t>Use const in the same location as the function </a:t>
            </a:r>
            <a:br>
              <a:rPr lang="en-US" altLang="en-US"/>
            </a:br>
            <a:r>
              <a:rPr lang="en-US" altLang="en-US"/>
              <a:t>declaration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void Money::output(ostream&amp; outs) const</a:t>
            </a:r>
            <a:br>
              <a:rPr lang="en-US" altLang="en-US"/>
            </a:br>
            <a:r>
              <a:rPr lang="en-US" altLang="en-US"/>
              <a:t>{</a:t>
            </a:r>
            <a:br>
              <a:rPr lang="en-US" altLang="en-US"/>
            </a:br>
            <a:r>
              <a:rPr lang="en-US" altLang="en-US"/>
              <a:t>       // output statements</a:t>
            </a:r>
            <a:br>
              <a:rPr lang="en-US" altLang="en-US"/>
            </a:br>
            <a:r>
              <a:rPr lang="en-US" altLang="en-US"/>
              <a:t>}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9C5D5C7-CCE3-489E-A1AA-C875FA589E5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Problem Solved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2797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/>
              <a:t>Now that output is declared and defined using</a:t>
            </a:r>
            <a:br>
              <a:rPr lang="en-US" altLang="en-US" sz="2400"/>
            </a:br>
            <a:r>
              <a:rPr lang="en-US" altLang="en-US" sz="2400"/>
              <a:t>the const modifier, the compiler will accept </a:t>
            </a:r>
            <a:br>
              <a:rPr lang="en-US" altLang="en-US" sz="2400"/>
            </a:br>
            <a:r>
              <a:rPr lang="en-US" altLang="en-US" sz="2400"/>
              <a:t>this code</a:t>
            </a:r>
            <a:br>
              <a:rPr lang="en-US" altLang="en-US" sz="2400"/>
            </a:br>
            <a:endParaRPr lang="en-US" altLang="en-US" sz="2400"/>
          </a:p>
          <a:p>
            <a:pPr eaLnBrk="1" hangingPunct="1"/>
            <a:r>
              <a:rPr lang="en-US" altLang="en-US" sz="2400"/>
              <a:t>	Money add(const Money&amp; amount1, </a:t>
            </a:r>
            <a:br>
              <a:rPr lang="en-US" altLang="en-US" sz="2400"/>
            </a:br>
            <a:r>
              <a:rPr lang="en-US" altLang="en-US" sz="2400"/>
              <a:t>                    	const Money&amp; amount2)</a:t>
            </a:r>
            <a:br>
              <a:rPr lang="en-US" altLang="en-US" sz="2400"/>
            </a:br>
            <a:r>
              <a:rPr lang="en-US" altLang="en-US" sz="2400"/>
              <a:t>    	{          …</a:t>
            </a:r>
            <a:br>
              <a:rPr lang="en-US" altLang="en-US" sz="2400"/>
            </a:br>
            <a:r>
              <a:rPr lang="en-US" altLang="en-US" sz="2400"/>
              <a:t>                  amount1.output(cout);</a:t>
            </a:r>
            <a:br>
              <a:rPr lang="en-US" altLang="en-US" sz="2400"/>
            </a:br>
            <a:r>
              <a:rPr lang="en-US" altLang="en-US" sz="2400"/>
              <a:t>       }</a:t>
            </a:r>
            <a:br>
              <a:rPr lang="en-US" altLang="en-US" sz="2400"/>
            </a:br>
            <a:endParaRPr lang="en-US" altLang="en-US" sz="240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78361AF-C11C-4675-B366-391D3991D66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 Wrapup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203575"/>
          </a:xfrm>
        </p:spPr>
        <p:txBody>
          <a:bodyPr/>
          <a:lstStyle/>
          <a:p>
            <a:pPr eaLnBrk="1" hangingPunct="1"/>
            <a:r>
              <a:rPr lang="en-US" altLang="en-US" sz="2400"/>
              <a:t>Using const to modify parameters of class types</a:t>
            </a:r>
            <a:br>
              <a:rPr lang="en-US" altLang="en-US" sz="2400"/>
            </a:br>
            <a:r>
              <a:rPr lang="en-US" altLang="en-US" sz="2400"/>
              <a:t>improves program efficiency</a:t>
            </a:r>
          </a:p>
          <a:p>
            <a:pPr lvl="1" eaLnBrk="1" hangingPunct="1"/>
            <a:r>
              <a:rPr lang="en-US" altLang="en-US" sz="2400"/>
              <a:t>const is typed in front of the parameter's type </a:t>
            </a:r>
          </a:p>
          <a:p>
            <a:pPr eaLnBrk="1" hangingPunct="1"/>
            <a:r>
              <a:rPr lang="en-US" altLang="en-US" sz="2400"/>
              <a:t>Member functions called by constant parameters</a:t>
            </a:r>
            <a:br>
              <a:rPr lang="en-US" altLang="en-US" sz="2400"/>
            </a:br>
            <a:r>
              <a:rPr lang="en-US" altLang="en-US" sz="2400"/>
              <a:t>must also use const to let the compiler know </a:t>
            </a:r>
            <a:br>
              <a:rPr lang="en-US" altLang="en-US" sz="2400"/>
            </a:br>
            <a:r>
              <a:rPr lang="en-US" altLang="en-US" sz="2400"/>
              <a:t>they do not change the value of the parameter</a:t>
            </a:r>
          </a:p>
          <a:p>
            <a:pPr lvl="1" eaLnBrk="1" hangingPunct="1"/>
            <a:r>
              <a:rPr lang="en-US" altLang="en-US" sz="2400"/>
              <a:t>const is typed following the parameter list in the </a:t>
            </a:r>
            <a:br>
              <a:rPr lang="en-US" altLang="en-US" sz="2400"/>
            </a:br>
            <a:r>
              <a:rPr lang="en-US" altLang="en-US" sz="2400"/>
              <a:t>declaration and definition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B3A9A7B-D562-492D-8797-4150BC50A2E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5" name="Picture 4" descr="The Class Money with Constant Parameters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9225"/>
            <a:ext cx="5089525" cy="62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0" name="Rectangle 5"/>
          <p:cNvSpPr>
            <a:spLocks noGrp="1" noChangeArrowheads="1"/>
          </p:cNvSpPr>
          <p:nvPr>
            <p:ph type="title"/>
          </p:nvPr>
        </p:nvSpPr>
        <p:spPr>
          <a:xfrm>
            <a:off x="5715000" y="228600"/>
            <a:ext cx="2814638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11.4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709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445336E-433A-44E5-A4BD-351D7D35963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 const Consistently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432175"/>
          </a:xfrm>
        </p:spPr>
        <p:txBody>
          <a:bodyPr/>
          <a:lstStyle/>
          <a:p>
            <a:pPr eaLnBrk="1" hangingPunct="1"/>
            <a:r>
              <a:rPr lang="en-US" altLang="en-US" sz="2400"/>
              <a:t>Once a parameter is modified by using const to </a:t>
            </a:r>
            <a:br>
              <a:rPr lang="en-US" altLang="en-US" sz="2400"/>
            </a:br>
            <a:r>
              <a:rPr lang="en-US" altLang="en-US" sz="2400"/>
              <a:t>make it a constant parameter</a:t>
            </a:r>
          </a:p>
          <a:p>
            <a:pPr lvl="1" eaLnBrk="1" hangingPunct="1"/>
            <a:r>
              <a:rPr lang="en-US" altLang="en-US" sz="2400"/>
              <a:t>Any member functions that are called by the </a:t>
            </a:r>
            <a:br>
              <a:rPr lang="en-US" altLang="en-US" sz="2400"/>
            </a:br>
            <a:r>
              <a:rPr lang="en-US" altLang="en-US" sz="2400"/>
              <a:t>parameter must also be modified using const to </a:t>
            </a:r>
            <a:br>
              <a:rPr lang="en-US" altLang="en-US" sz="2400"/>
            </a:br>
            <a:r>
              <a:rPr lang="en-US" altLang="en-US" sz="2400"/>
              <a:t>tell the compiler they will not change the parameter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It is a good idea to modify, with const,  every </a:t>
            </a:r>
            <a:br>
              <a:rPr lang="en-US" altLang="en-US" sz="2400"/>
            </a:br>
            <a:r>
              <a:rPr lang="en-US" altLang="en-US" sz="2400"/>
              <a:t>member function that does not change a member </a:t>
            </a:r>
            <a:br>
              <a:rPr lang="en-US" altLang="en-US" sz="2400"/>
            </a:br>
            <a:r>
              <a:rPr lang="en-US" altLang="en-US" sz="2400"/>
              <a:t>variable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F41086B-A73C-4D25-9933-AEC25009B53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Section 11.1 Conclusion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Can you</a:t>
            </a:r>
          </a:p>
          <a:p>
            <a:pPr lvl="1" eaLnBrk="1" hangingPunct="1"/>
            <a:r>
              <a:rPr lang="en-US" altLang="en-US" sz="2400"/>
              <a:t>Describe the promise that you make to the </a:t>
            </a:r>
            <a:br>
              <a:rPr lang="en-US" altLang="en-US" sz="2400"/>
            </a:br>
            <a:r>
              <a:rPr lang="en-US" altLang="en-US" sz="2400"/>
              <a:t>compiler when you modify a parameter with const?</a:t>
            </a:r>
          </a:p>
          <a:p>
            <a:pPr lvl="1" eaLnBrk="1" hangingPunct="1"/>
            <a:r>
              <a:rPr lang="en-US" altLang="en-US" sz="2400"/>
              <a:t>Explain why this declaration is probably not </a:t>
            </a:r>
            <a:br>
              <a:rPr lang="en-US" altLang="en-US" sz="2400"/>
            </a:br>
            <a:r>
              <a:rPr lang="en-US" altLang="en-US" sz="2400"/>
              <a:t>correct?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class Money</a:t>
            </a:r>
            <a:br>
              <a:rPr lang="en-US" altLang="en-US" sz="2400"/>
            </a:br>
            <a:r>
              <a:rPr lang="en-US" altLang="en-US" sz="2400"/>
              <a:t>{  …</a:t>
            </a:r>
            <a:br>
              <a:rPr lang="en-US" altLang="en-US" sz="2400"/>
            </a:br>
            <a:r>
              <a:rPr lang="en-US" altLang="en-US" sz="2400"/>
              <a:t>	public:</a:t>
            </a:r>
            <a:br>
              <a:rPr lang="en-US" altLang="en-US" sz="2400"/>
            </a:br>
            <a:r>
              <a:rPr lang="en-US" altLang="en-US" sz="2400"/>
              <a:t>           void input(istream&amp; ins) const;</a:t>
            </a:r>
            <a:br>
              <a:rPr lang="en-US" altLang="en-US" sz="2400"/>
            </a:br>
            <a:r>
              <a:rPr lang="en-US" altLang="en-US" sz="2400"/>
              <a:t>    …</a:t>
            </a:r>
            <a:br>
              <a:rPr lang="en-US" altLang="en-US" sz="2400"/>
            </a:br>
            <a:r>
              <a:rPr lang="en-US" altLang="en-US" sz="2400"/>
              <a:t>};  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9BBF4E8-7916-4F49-A9CF-89DE541B0AC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 descr="Pink tissue paper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11.2</a:t>
            </a:r>
          </a:p>
        </p:txBody>
      </p:sp>
      <p:sp>
        <p:nvSpPr>
          <p:cNvPr id="38916" name="Rectangle 3" descr="Pink tissue paper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Overloading Operators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Operators</a:t>
            </a:r>
          </a:p>
        </p:txBody>
      </p:sp>
      <p:sp>
        <p:nvSpPr>
          <p:cNvPr id="78851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736975"/>
          </a:xfrm>
        </p:spPr>
        <p:txBody>
          <a:bodyPr/>
          <a:lstStyle/>
          <a:p>
            <a:pPr eaLnBrk="1" hangingPunct="1"/>
            <a:r>
              <a:rPr lang="en-US" altLang="en-US" sz="2400"/>
              <a:t>In the Money class, function add was used to </a:t>
            </a:r>
            <a:br>
              <a:rPr lang="en-US" altLang="en-US" sz="2400"/>
            </a:br>
            <a:r>
              <a:rPr lang="en-US" altLang="en-US" sz="2400"/>
              <a:t>add two objects of type Money</a:t>
            </a:r>
            <a:br>
              <a:rPr lang="en-US" altLang="en-US" sz="2400"/>
            </a:br>
            <a:endParaRPr lang="en-US" altLang="en-US" sz="2400"/>
          </a:p>
          <a:p>
            <a:pPr eaLnBrk="1" hangingPunct="1"/>
            <a:r>
              <a:rPr lang="en-US" altLang="en-US" sz="2400"/>
              <a:t>In this section we see how to use the '+' operator</a:t>
            </a:r>
            <a:br>
              <a:rPr lang="en-US" altLang="en-US" sz="2400"/>
            </a:br>
            <a:r>
              <a:rPr lang="en-US" altLang="en-US" sz="2400"/>
              <a:t>to make this code legal: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		Money total, cost, tax;</a:t>
            </a:r>
            <a:br>
              <a:rPr lang="en-US" altLang="en-US" sz="2400"/>
            </a:br>
            <a:r>
              <a:rPr lang="en-US" altLang="en-US" sz="2400"/>
              <a:t>		…</a:t>
            </a:r>
            <a:br>
              <a:rPr lang="en-US" altLang="en-US" sz="2400"/>
            </a:br>
            <a:r>
              <a:rPr lang="en-US" altLang="en-US" sz="2400"/>
              <a:t>		total = cost + tax;  </a:t>
            </a:r>
            <a:br>
              <a:rPr lang="en-US" altLang="en-US" sz="2400"/>
            </a:br>
            <a:r>
              <a:rPr lang="en-US" altLang="en-US" sz="2400"/>
              <a:t>                  // instead of  total = add(cost, tax);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CD15BB9F-3132-4420-8482-4C7FDAA4759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Operators As Functions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279775"/>
          </a:xfrm>
        </p:spPr>
        <p:txBody>
          <a:bodyPr/>
          <a:lstStyle/>
          <a:p>
            <a:pPr eaLnBrk="1" hangingPunct="1"/>
            <a:r>
              <a:rPr lang="en-US" altLang="en-US" sz="2400"/>
              <a:t>An operator is a function used differently than</a:t>
            </a:r>
            <a:br>
              <a:rPr lang="en-US" altLang="en-US" sz="2400"/>
            </a:br>
            <a:r>
              <a:rPr lang="en-US" altLang="en-US" sz="2400"/>
              <a:t>an ordinary function</a:t>
            </a:r>
          </a:p>
          <a:p>
            <a:pPr lvl="1" eaLnBrk="1" hangingPunct="1"/>
            <a:r>
              <a:rPr lang="en-US" altLang="en-US" sz="2400"/>
              <a:t>An ordinary function call enclosed its arguments in </a:t>
            </a:r>
            <a:br>
              <a:rPr lang="en-US" altLang="en-US" sz="2400"/>
            </a:br>
            <a:r>
              <a:rPr lang="en-US" altLang="en-US" sz="2400"/>
              <a:t>parenthesis</a:t>
            </a:r>
            <a:br>
              <a:rPr lang="en-US" altLang="en-US" sz="2400"/>
            </a:br>
            <a:r>
              <a:rPr lang="en-US" altLang="en-US" sz="2400"/>
              <a:t> 			add(cost, tax)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With a binary operator, the arguments are on either</a:t>
            </a:r>
            <a:br>
              <a:rPr lang="en-US" altLang="en-US" sz="2400"/>
            </a:br>
            <a:r>
              <a:rPr lang="en-US" altLang="en-US" sz="2400"/>
              <a:t>side of the operator</a:t>
            </a:r>
            <a:br>
              <a:rPr lang="en-US" altLang="en-US" sz="2400"/>
            </a:br>
            <a:r>
              <a:rPr lang="en-US" altLang="en-US" sz="2400"/>
              <a:t>                       cost + tax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CAF3AA3-2E60-4229-B48E-DFBD4BA3404E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Operator Overloading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355975"/>
          </a:xfrm>
        </p:spPr>
        <p:txBody>
          <a:bodyPr/>
          <a:lstStyle/>
          <a:p>
            <a:pPr eaLnBrk="1" hangingPunct="1"/>
            <a:r>
              <a:rPr lang="en-US" altLang="en-US" sz="2400"/>
              <a:t>Operators can be overloaded</a:t>
            </a:r>
          </a:p>
          <a:p>
            <a:pPr eaLnBrk="1" hangingPunct="1"/>
            <a:r>
              <a:rPr lang="en-US" altLang="en-US" sz="2400"/>
              <a:t>The definition of operator + for the Money </a:t>
            </a:r>
            <a:br>
              <a:rPr lang="en-US" altLang="en-US" sz="2400"/>
            </a:br>
            <a:r>
              <a:rPr lang="en-US" altLang="en-US" sz="2400"/>
              <a:t>class is nearly the same as member function add</a:t>
            </a:r>
          </a:p>
          <a:p>
            <a:pPr eaLnBrk="1" hangingPunct="1"/>
            <a:r>
              <a:rPr lang="en-US" altLang="en-US" sz="2400"/>
              <a:t>To overload the + operator for the Money class</a:t>
            </a:r>
          </a:p>
          <a:p>
            <a:pPr lvl="1" eaLnBrk="1" hangingPunct="1"/>
            <a:r>
              <a:rPr lang="en-US" altLang="en-US" sz="2400"/>
              <a:t>Use the name + in place of the name add</a:t>
            </a:r>
          </a:p>
          <a:p>
            <a:pPr lvl="1" eaLnBrk="1" hangingPunct="1"/>
            <a:r>
              <a:rPr lang="en-US" altLang="en-US" sz="2400"/>
              <a:t>Use keyword operator in front of the + </a:t>
            </a:r>
          </a:p>
          <a:p>
            <a:pPr lvl="1" eaLnBrk="1" hangingPunct="1"/>
            <a:r>
              <a:rPr lang="en-US" altLang="en-US" sz="2400"/>
              <a:t>Example:</a:t>
            </a:r>
            <a:br>
              <a:rPr lang="en-US" altLang="en-US" sz="2400"/>
            </a:br>
            <a:r>
              <a:rPr lang="en-US" altLang="en-US" sz="2400"/>
              <a:t>friend Money operator + (const Money&amp; amount1…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F08A992-5EF5-43C6-BEEB-5959B38F758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Friend Function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44157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Class operations are typically implemented</a:t>
            </a:r>
            <a:br>
              <a:rPr lang="en-US" altLang="en-US"/>
            </a:br>
            <a:r>
              <a:rPr lang="en-US" altLang="en-US"/>
              <a:t>as member functions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Some operations are better implemented as </a:t>
            </a:r>
            <a:br>
              <a:rPr lang="en-US" altLang="en-US"/>
            </a:br>
            <a:r>
              <a:rPr lang="en-US" altLang="en-US"/>
              <a:t>ordinary (nonmember) functions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9693E18-75C0-4475-9513-849E58D8C9D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Operator Overloading Rules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432175"/>
          </a:xfrm>
        </p:spPr>
        <p:txBody>
          <a:bodyPr/>
          <a:lstStyle/>
          <a:p>
            <a:pPr eaLnBrk="1" hangingPunct="1"/>
            <a:r>
              <a:rPr lang="en-US" altLang="en-US" sz="2400"/>
              <a:t>At least one argument of an overloaded operator </a:t>
            </a:r>
            <a:br>
              <a:rPr lang="en-US" altLang="en-US" sz="2400"/>
            </a:br>
            <a:r>
              <a:rPr lang="en-US" altLang="en-US" sz="2400"/>
              <a:t>must be of a class type</a:t>
            </a:r>
          </a:p>
          <a:p>
            <a:pPr eaLnBrk="1" hangingPunct="1"/>
            <a:r>
              <a:rPr lang="en-US" altLang="en-US" sz="2400"/>
              <a:t>An overloaded operator can be a friend of a class</a:t>
            </a:r>
          </a:p>
          <a:p>
            <a:pPr eaLnBrk="1" hangingPunct="1"/>
            <a:r>
              <a:rPr lang="en-US" altLang="en-US" sz="2400"/>
              <a:t>New operators cannot be created</a:t>
            </a:r>
          </a:p>
          <a:p>
            <a:pPr eaLnBrk="1" hangingPunct="1"/>
            <a:r>
              <a:rPr lang="en-US" altLang="en-US" sz="2400"/>
              <a:t>The number of arguments for an operator cannot</a:t>
            </a:r>
            <a:br>
              <a:rPr lang="en-US" altLang="en-US" sz="2400"/>
            </a:br>
            <a:r>
              <a:rPr lang="en-US" altLang="en-US" sz="2400"/>
              <a:t>be changed</a:t>
            </a:r>
          </a:p>
          <a:p>
            <a:pPr eaLnBrk="1" hangingPunct="1"/>
            <a:r>
              <a:rPr lang="en-US" altLang="en-US" sz="2400"/>
              <a:t>The precedence of an operator cannot be changed</a:t>
            </a:r>
          </a:p>
          <a:p>
            <a:pPr eaLnBrk="1" hangingPunct="1"/>
            <a:r>
              <a:rPr lang="en-US" altLang="en-US" sz="2400"/>
              <a:t>., ::, *, and ? cannot be overloaded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050856A0-E592-4FDC-9DB2-D31824CE2D8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 Example:</a:t>
            </a:r>
            <a:br>
              <a:rPr lang="en-US" altLang="en-US"/>
            </a:br>
            <a:r>
              <a:rPr lang="en-US" altLang="en-US"/>
              <a:t>Overloading Operators</a:t>
            </a:r>
          </a:p>
        </p:txBody>
      </p:sp>
      <p:sp>
        <p:nvSpPr>
          <p:cNvPr id="87043" name="Rectangle 5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155824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The Money class with overloaded operators</a:t>
            </a:r>
            <a:br>
              <a:rPr lang="en-US" altLang="en-US"/>
            </a:br>
            <a:r>
              <a:rPr lang="en-US" altLang="en-US"/>
              <a:t>+  and ==  is demonstrated in                         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38B44B4D-1878-439B-B731-6209B7079BE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3" name="Picture 7" descr="Overloading Operators (part 1 of 2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625475"/>
            <a:ext cx="49641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8" name="Rectangle 5"/>
          <p:cNvSpPr>
            <a:spLocks noGrp="1" noChangeArrowheads="1"/>
          </p:cNvSpPr>
          <p:nvPr>
            <p:ph type="title"/>
          </p:nvPr>
        </p:nvSpPr>
        <p:spPr>
          <a:xfrm>
            <a:off x="5195888" y="228600"/>
            <a:ext cx="3871912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11.5 (1/2)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191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C4F99D4A-9E75-4A9B-AB2B-A08FA49E5C6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91" name="Picture 7" descr="Overloading Operators (part 2 of 2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00013"/>
            <a:ext cx="4503737" cy="645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6" name="Rectangle 5"/>
          <p:cNvSpPr>
            <a:spLocks noGrp="1" noChangeArrowheads="1"/>
          </p:cNvSpPr>
          <p:nvPr>
            <p:ph type="title"/>
          </p:nvPr>
        </p:nvSpPr>
        <p:spPr>
          <a:xfrm>
            <a:off x="5029200" y="228600"/>
            <a:ext cx="40259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11.5  (2/2)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2118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B2D8338-8CE3-4913-B512-44EBEFD558B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Automatic Type Conversion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660775"/>
          </a:xfrm>
        </p:spPr>
        <p:txBody>
          <a:bodyPr/>
          <a:lstStyle/>
          <a:p>
            <a:pPr eaLnBrk="1" hangingPunct="1"/>
            <a:r>
              <a:rPr lang="en-US" altLang="en-US" sz="2400"/>
              <a:t>With the right constructors, the system can do</a:t>
            </a:r>
            <a:br>
              <a:rPr lang="en-US" altLang="en-US" sz="2400"/>
            </a:br>
            <a:r>
              <a:rPr lang="en-US" altLang="en-US" sz="2400"/>
              <a:t>type conversions for your classes</a:t>
            </a:r>
          </a:p>
          <a:p>
            <a:pPr lvl="1" eaLnBrk="1" hangingPunct="1"/>
            <a:r>
              <a:rPr lang="en-US" altLang="en-US" sz="2400"/>
              <a:t>This code (from Display 11.5) actually works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   Money base_amount(100, 60), full_amount;</a:t>
            </a:r>
            <a:br>
              <a:rPr lang="en-US" altLang="en-US" sz="2400"/>
            </a:br>
            <a:r>
              <a:rPr lang="en-US" altLang="en-US" sz="2400"/>
              <a:t>     full_amount = base_amount + 25;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The integer 25 is converted to type Money so it </a:t>
            </a:r>
            <a:br>
              <a:rPr lang="en-US" altLang="en-US" sz="2400"/>
            </a:br>
            <a:r>
              <a:rPr lang="en-US" altLang="en-US" sz="2400"/>
              <a:t>can be added to base_amount!</a:t>
            </a:r>
          </a:p>
          <a:p>
            <a:pPr lvl="1" eaLnBrk="1" hangingPunct="1"/>
            <a:r>
              <a:rPr lang="en-US" altLang="en-US" sz="2400"/>
              <a:t>How does that happen?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BEE7D354-4A3F-4BA9-8632-77F9FB96B5B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 Conversion Event 1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127375"/>
          </a:xfrm>
        </p:spPr>
        <p:txBody>
          <a:bodyPr/>
          <a:lstStyle/>
          <a:p>
            <a:pPr eaLnBrk="1" hangingPunct="1"/>
            <a:r>
              <a:rPr lang="en-US" altLang="en-US" sz="2400"/>
              <a:t>When the compiler sees base_amount + 25, </a:t>
            </a:r>
            <a:br>
              <a:rPr lang="en-US" altLang="en-US" sz="2400"/>
            </a:br>
            <a:r>
              <a:rPr lang="en-US" altLang="en-US" sz="2400"/>
              <a:t>it first looks for an overloaded + operator to </a:t>
            </a:r>
            <a:br>
              <a:rPr lang="en-US" altLang="en-US" sz="2400"/>
            </a:br>
            <a:r>
              <a:rPr lang="en-US" altLang="en-US" sz="2400"/>
              <a:t>perform</a:t>
            </a:r>
            <a:br>
              <a:rPr lang="en-US" altLang="en-US" sz="2400"/>
            </a:br>
            <a:r>
              <a:rPr lang="en-US" altLang="en-US" sz="2400"/>
              <a:t>            Money_object + integer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If it exists, it might look like this</a:t>
            </a:r>
            <a:br>
              <a:rPr lang="en-US" altLang="en-US" sz="2400"/>
            </a:br>
            <a:r>
              <a:rPr lang="en-US" altLang="en-US" sz="2400"/>
              <a:t>friend Money operator +(const Money&amp; amount1,</a:t>
            </a:r>
            <a:br>
              <a:rPr lang="en-US" altLang="en-US" sz="2400"/>
            </a:br>
            <a:r>
              <a:rPr lang="en-US" altLang="en-US" sz="2400"/>
              <a:t>                                             const int&amp; amount2);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F50E2D4-3BAE-4120-AE89-4EAD579EDE5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 Conversion Event 2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432175"/>
          </a:xfrm>
        </p:spPr>
        <p:txBody>
          <a:bodyPr/>
          <a:lstStyle/>
          <a:p>
            <a:pPr eaLnBrk="1" hangingPunct="1"/>
            <a:r>
              <a:rPr lang="en-US" altLang="en-US" sz="2400"/>
              <a:t>When the appropriate version of + is not found, </a:t>
            </a:r>
            <a:br>
              <a:rPr lang="en-US" altLang="en-US" sz="2400"/>
            </a:br>
            <a:r>
              <a:rPr lang="en-US" altLang="en-US" sz="2400"/>
              <a:t>the compiler looks for a constructor that takes </a:t>
            </a:r>
            <a:br>
              <a:rPr lang="en-US" altLang="en-US" sz="2400"/>
            </a:br>
            <a:r>
              <a:rPr lang="en-US" altLang="en-US" sz="2400"/>
              <a:t>a single integer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The Money constructor that takes a single parameter</a:t>
            </a:r>
            <a:br>
              <a:rPr lang="en-US" altLang="en-US" sz="2400"/>
            </a:br>
            <a:r>
              <a:rPr lang="en-US" altLang="en-US" sz="2400"/>
              <a:t>of type long will work </a:t>
            </a:r>
            <a:br>
              <a:rPr lang="en-US" altLang="en-US" sz="2400"/>
            </a:br>
            <a:endParaRPr lang="en-US" altLang="en-US" sz="2400"/>
          </a:p>
          <a:p>
            <a:pPr lvl="1" eaLnBrk="1" hangingPunct="1"/>
            <a:r>
              <a:rPr lang="en-US" altLang="en-US" sz="2400"/>
              <a:t>The constructor Money(long dollars) converts 25 </a:t>
            </a:r>
            <a:br>
              <a:rPr lang="en-US" altLang="en-US" sz="2400"/>
            </a:br>
            <a:r>
              <a:rPr lang="en-US" altLang="en-US" sz="2400"/>
              <a:t>to a Money object so the two values can be added!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2CBD4F9-0C9D-4DA1-930D-4942312B2A6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 Conversion Again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987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Although the compiler was able to find a </a:t>
            </a:r>
            <a:br>
              <a:rPr lang="en-US" altLang="en-US"/>
            </a:br>
            <a:r>
              <a:rPr lang="en-US" altLang="en-US"/>
              <a:t>way to add </a:t>
            </a:r>
            <a:br>
              <a:rPr lang="en-US" altLang="en-US"/>
            </a:br>
            <a:r>
              <a:rPr lang="en-US" altLang="en-US"/>
              <a:t>                     base_amount + 25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this  addition will cause an error</a:t>
            </a:r>
            <a:br>
              <a:rPr lang="en-US" altLang="en-US"/>
            </a:br>
            <a:r>
              <a:rPr lang="en-US" altLang="en-US"/>
              <a:t>                    base_amount + 25.67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There is no constructor in the Money class that takes a single argument of type double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23B05E8-3950-4283-A300-33ACDD10E60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Constructor For double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584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To permit  base_amount + 25.67, the following </a:t>
            </a:r>
            <a:br>
              <a:rPr lang="en-US" altLang="en-US" sz="2400"/>
            </a:br>
            <a:r>
              <a:rPr lang="en-US" altLang="en-US" sz="2400"/>
              <a:t>constructor should be declared and defined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class Money</a:t>
            </a:r>
            <a:br>
              <a:rPr lang="en-US" altLang="en-US" sz="2400"/>
            </a:br>
            <a:r>
              <a:rPr lang="en-US" altLang="en-US" sz="2400"/>
              <a:t>{</a:t>
            </a:r>
            <a:br>
              <a:rPr lang="en-US" altLang="en-US" sz="2400"/>
            </a:br>
            <a:r>
              <a:rPr lang="en-US" altLang="en-US" sz="2400"/>
              <a:t>    public:</a:t>
            </a:r>
            <a:br>
              <a:rPr lang="en-US" altLang="en-US" sz="2400"/>
            </a:br>
            <a:r>
              <a:rPr lang="en-US" altLang="en-US" sz="2400"/>
              <a:t>                 …</a:t>
            </a:r>
            <a:br>
              <a:rPr lang="en-US" altLang="en-US" sz="2400"/>
            </a:br>
            <a:r>
              <a:rPr lang="en-US" altLang="en-US" sz="2400"/>
              <a:t>                 Money(double amount);</a:t>
            </a:r>
            <a:br>
              <a:rPr lang="en-US" altLang="en-US" sz="2400"/>
            </a:br>
            <a:r>
              <a:rPr lang="en-US" altLang="en-US" sz="2400"/>
              <a:t>                 // Initialize object so its value is $amount</a:t>
            </a:r>
            <a:br>
              <a:rPr lang="en-US" altLang="en-US" sz="2400"/>
            </a:br>
            <a:r>
              <a:rPr lang="en-US" altLang="en-US" sz="2400"/>
              <a:t>                 …</a:t>
            </a: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F3F7F80-CFE6-4CBB-8128-EBDD9C70AEB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Unary Operators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584575"/>
          </a:xfrm>
        </p:spPr>
        <p:txBody>
          <a:bodyPr/>
          <a:lstStyle/>
          <a:p>
            <a:pPr eaLnBrk="1" hangingPunct="1"/>
            <a:r>
              <a:rPr lang="en-US" altLang="en-US" sz="2400"/>
              <a:t>Unary operators take a single argument</a:t>
            </a:r>
          </a:p>
          <a:p>
            <a:pPr eaLnBrk="1" hangingPunct="1"/>
            <a:r>
              <a:rPr lang="en-US" altLang="en-US" sz="2400"/>
              <a:t>The unary – operator is used to negate a value</a:t>
            </a:r>
            <a:br>
              <a:rPr lang="en-US" altLang="en-US" sz="2400"/>
            </a:br>
            <a:r>
              <a:rPr lang="en-US" altLang="en-US" sz="2400"/>
              <a:t>                               x = -y</a:t>
            </a:r>
            <a:br>
              <a:rPr lang="en-US" altLang="en-US" sz="2400"/>
            </a:br>
            <a:endParaRPr lang="en-US" altLang="en-US" sz="2400"/>
          </a:p>
          <a:p>
            <a:pPr eaLnBrk="1" hangingPunct="1"/>
            <a:r>
              <a:rPr lang="en-US" altLang="en-US" sz="2400"/>
              <a:t>++ and - -  are also unary operators</a:t>
            </a:r>
          </a:p>
          <a:p>
            <a:pPr eaLnBrk="1" hangingPunct="1"/>
            <a:r>
              <a:rPr lang="en-US" altLang="en-US" sz="2400"/>
              <a:t>Unary operators can be overloaded</a:t>
            </a:r>
          </a:p>
          <a:p>
            <a:pPr lvl="1" eaLnBrk="1" hangingPunct="1"/>
            <a:r>
              <a:rPr lang="en-US" altLang="en-US" sz="2400"/>
              <a:t>The Money class  of Display 11.6 can includes </a:t>
            </a:r>
          </a:p>
          <a:p>
            <a:pPr lvl="2" eaLnBrk="1" hangingPunct="1"/>
            <a:r>
              <a:rPr lang="en-US" altLang="en-US" sz="2000"/>
              <a:t>A binary – operator</a:t>
            </a:r>
          </a:p>
          <a:p>
            <a:pPr lvl="2" eaLnBrk="1" hangingPunct="1"/>
            <a:r>
              <a:rPr lang="en-US" altLang="en-US" sz="2000"/>
              <a:t>A unary – operator 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6203248-5D99-4FB5-9CEA-A9540AD18D1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 Example:</a:t>
            </a:r>
            <a:br>
              <a:rPr lang="en-US" altLang="en-US"/>
            </a:br>
            <a:r>
              <a:rPr lang="en-US" altLang="en-US"/>
              <a:t>An Equality Function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89175"/>
          </a:xfrm>
        </p:spPr>
        <p:txBody>
          <a:bodyPr/>
          <a:lstStyle/>
          <a:p>
            <a:pPr eaLnBrk="1" hangingPunct="1"/>
            <a:r>
              <a:rPr lang="en-US" altLang="en-US"/>
              <a:t>The DayOfYear class from Chapter 10 can</a:t>
            </a:r>
            <a:br>
              <a:rPr lang="en-US" altLang="en-US"/>
            </a:br>
            <a:r>
              <a:rPr lang="en-US" altLang="en-US"/>
              <a:t>be enhanced to include an equality function</a:t>
            </a:r>
          </a:p>
          <a:p>
            <a:pPr lvl="1" eaLnBrk="1" hangingPunct="1"/>
            <a:r>
              <a:rPr lang="en-US" altLang="en-US"/>
              <a:t>An equality function tests two objects of </a:t>
            </a:r>
            <a:br>
              <a:rPr lang="en-US" altLang="en-US"/>
            </a:br>
            <a:r>
              <a:rPr lang="en-US" altLang="en-US"/>
              <a:t>type DayOfYear to see if their values represent </a:t>
            </a:r>
            <a:br>
              <a:rPr lang="en-US" altLang="en-US"/>
            </a:br>
            <a:r>
              <a:rPr lang="en-US" altLang="en-US"/>
              <a:t>the same date</a:t>
            </a:r>
          </a:p>
          <a:p>
            <a:pPr lvl="1" eaLnBrk="1" hangingPunct="1"/>
            <a:r>
              <a:rPr lang="en-US" altLang="en-US"/>
              <a:t>Two dates are equal if they represent the same </a:t>
            </a:r>
            <a:br>
              <a:rPr lang="en-US" altLang="en-US"/>
            </a:br>
            <a:r>
              <a:rPr lang="en-US" altLang="en-US"/>
              <a:t>day and month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1C80FE6-650E-43DA-999B-BAB07244331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-</a:t>
            </a:r>
          </a:p>
        </p:txBody>
      </p:sp>
      <p:sp>
        <p:nvSpPr>
          <p:cNvPr id="101379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051175"/>
          </a:xfrm>
        </p:spPr>
        <p:txBody>
          <a:bodyPr/>
          <a:lstStyle/>
          <a:p>
            <a:pPr eaLnBrk="1" hangingPunct="1"/>
            <a:r>
              <a:rPr lang="en-US" altLang="en-US" sz="2400"/>
              <a:t>Overloading the – operator with two parameters</a:t>
            </a:r>
            <a:br>
              <a:rPr lang="en-US" altLang="en-US" sz="2400"/>
            </a:br>
            <a:r>
              <a:rPr lang="en-US" altLang="en-US" sz="2400"/>
              <a:t>allows us to subtract Money objects as in</a:t>
            </a:r>
            <a:br>
              <a:rPr lang="en-US" altLang="en-US" sz="2400"/>
            </a:br>
            <a:r>
              <a:rPr lang="en-US" altLang="en-US" sz="2400"/>
              <a:t>          Money  amount1, amount2, amount2;</a:t>
            </a:r>
            <a:br>
              <a:rPr lang="en-US" altLang="en-US" sz="2400"/>
            </a:br>
            <a:r>
              <a:rPr lang="en-US" altLang="en-US" sz="2400"/>
              <a:t>            …</a:t>
            </a:r>
            <a:br>
              <a:rPr lang="en-US" altLang="en-US" sz="2400"/>
            </a:br>
            <a:r>
              <a:rPr lang="en-US" altLang="en-US" sz="2400"/>
              <a:t>          amount3 = amount1 – amount2;</a:t>
            </a:r>
          </a:p>
          <a:p>
            <a:pPr eaLnBrk="1" hangingPunct="1"/>
            <a:r>
              <a:rPr lang="en-US" altLang="en-US" sz="2400"/>
              <a:t>Overloading the – operator with one parameter</a:t>
            </a:r>
            <a:br>
              <a:rPr lang="en-US" altLang="en-US" sz="2400"/>
            </a:br>
            <a:r>
              <a:rPr lang="en-US" altLang="en-US" sz="2400"/>
              <a:t>allows us to negate a money value like this</a:t>
            </a:r>
            <a:br>
              <a:rPr lang="en-US" altLang="en-US" sz="2400"/>
            </a:br>
            <a:r>
              <a:rPr lang="en-US" altLang="en-US" sz="2400"/>
              <a:t>                      amount3 =  -amount1;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85DC587E-59E0-4BFC-B341-0643F6C65C5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9" name="Picture 7" descr="Overloading a Unary Opera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17475"/>
            <a:ext cx="5113337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4" name="Rectangle 5"/>
          <p:cNvSpPr>
            <a:spLocks noGrp="1" noChangeArrowheads="1"/>
          </p:cNvSpPr>
          <p:nvPr>
            <p:ph type="title"/>
          </p:nvPr>
        </p:nvSpPr>
        <p:spPr>
          <a:xfrm>
            <a:off x="6248400" y="228600"/>
            <a:ext cx="27432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11.6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232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048B652-83C8-4870-B3DA-3BF9D374108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&lt;&lt; and &gt;&gt;</a:t>
            </a:r>
          </a:p>
        </p:txBody>
      </p:sp>
      <p:sp>
        <p:nvSpPr>
          <p:cNvPr id="103427" name="Rectangle 10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843088"/>
          </a:xfrm>
        </p:spPr>
        <p:txBody>
          <a:bodyPr/>
          <a:lstStyle/>
          <a:p>
            <a:pPr eaLnBrk="1" hangingPunct="1"/>
            <a:r>
              <a:rPr lang="en-US" altLang="en-US"/>
              <a:t>The insertion operator &lt;&lt; is a binary operator</a:t>
            </a:r>
          </a:p>
          <a:p>
            <a:pPr lvl="1" eaLnBrk="1" hangingPunct="1"/>
            <a:r>
              <a:rPr lang="en-US" altLang="en-US"/>
              <a:t>The first operand is the output stream</a:t>
            </a:r>
          </a:p>
          <a:p>
            <a:pPr lvl="1" eaLnBrk="1" hangingPunct="1"/>
            <a:r>
              <a:rPr lang="en-US" altLang="en-US"/>
              <a:t>The second operand is the value following &lt;&lt;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  cout &lt;&lt; "Hello out there.\n";</a:t>
            </a:r>
          </a:p>
        </p:txBody>
      </p:sp>
      <p:grpSp>
        <p:nvGrpSpPr>
          <p:cNvPr id="103429" name="Group 14" descr="3 arrows up: operand 1 operator and operand 2"/>
          <p:cNvGrpSpPr>
            <a:grpSpLocks/>
          </p:cNvGrpSpPr>
          <p:nvPr/>
        </p:nvGrpSpPr>
        <p:grpSpPr bwMode="auto">
          <a:xfrm>
            <a:off x="1611313" y="4044950"/>
            <a:ext cx="5210175" cy="1898650"/>
            <a:chOff x="1015" y="2548"/>
            <a:chExt cx="3282" cy="1196"/>
          </a:xfrm>
        </p:grpSpPr>
        <p:grpSp>
          <p:nvGrpSpPr>
            <p:cNvPr id="103430" name="Group 11"/>
            <p:cNvGrpSpPr>
              <a:grpSpLocks/>
            </p:cNvGrpSpPr>
            <p:nvPr/>
          </p:nvGrpSpPr>
          <p:grpSpPr bwMode="auto">
            <a:xfrm>
              <a:off x="1015" y="2548"/>
              <a:ext cx="1177" cy="632"/>
              <a:chOff x="1015" y="2548"/>
              <a:chExt cx="1177" cy="632"/>
            </a:xfrm>
          </p:grpSpPr>
          <p:sp>
            <p:nvSpPr>
              <p:cNvPr id="103437" name="Text Box 3"/>
              <p:cNvSpPr txBox="1">
                <a:spLocks noChangeArrowheads="1"/>
              </p:cNvSpPr>
              <p:nvPr/>
            </p:nvSpPr>
            <p:spPr bwMode="auto">
              <a:xfrm>
                <a:off x="1015" y="2853"/>
                <a:ext cx="117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5310F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en-US" altLang="en-US">
                    <a:solidFill>
                      <a:schemeClr val="tx2"/>
                    </a:solidFill>
                  </a:rPr>
                  <a:t>Operand 1</a:t>
                </a:r>
              </a:p>
            </p:txBody>
          </p:sp>
          <p:sp>
            <p:nvSpPr>
              <p:cNvPr id="103438" name="Line 6"/>
              <p:cNvSpPr>
                <a:spLocks noChangeShapeType="1"/>
              </p:cNvSpPr>
              <p:nvPr/>
            </p:nvSpPr>
            <p:spPr bwMode="auto">
              <a:xfrm flipV="1">
                <a:off x="1920" y="2548"/>
                <a:ext cx="0" cy="348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431" name="Group 12"/>
            <p:cNvGrpSpPr>
              <a:grpSpLocks/>
            </p:cNvGrpSpPr>
            <p:nvPr/>
          </p:nvGrpSpPr>
          <p:grpSpPr bwMode="auto">
            <a:xfrm>
              <a:off x="1954" y="2548"/>
              <a:ext cx="1002" cy="1196"/>
              <a:chOff x="1954" y="2548"/>
              <a:chExt cx="1002" cy="1196"/>
            </a:xfrm>
          </p:grpSpPr>
          <p:sp>
            <p:nvSpPr>
              <p:cNvPr id="103435" name="Text Box 4"/>
              <p:cNvSpPr txBox="1">
                <a:spLocks noChangeArrowheads="1"/>
              </p:cNvSpPr>
              <p:nvPr/>
            </p:nvSpPr>
            <p:spPr bwMode="auto">
              <a:xfrm>
                <a:off x="1954" y="3417"/>
                <a:ext cx="100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5310F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en-US" altLang="en-US">
                    <a:solidFill>
                      <a:schemeClr val="tx2"/>
                    </a:solidFill>
                  </a:rPr>
                  <a:t>Operator</a:t>
                </a:r>
              </a:p>
            </p:txBody>
          </p:sp>
          <p:sp>
            <p:nvSpPr>
              <p:cNvPr id="103436" name="Line 7"/>
              <p:cNvSpPr>
                <a:spLocks noChangeShapeType="1"/>
              </p:cNvSpPr>
              <p:nvPr/>
            </p:nvSpPr>
            <p:spPr bwMode="auto">
              <a:xfrm flipV="1">
                <a:off x="2380" y="2548"/>
                <a:ext cx="0" cy="888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432" name="Group 13"/>
            <p:cNvGrpSpPr>
              <a:grpSpLocks/>
            </p:cNvGrpSpPr>
            <p:nvPr/>
          </p:nvGrpSpPr>
          <p:grpSpPr bwMode="auto">
            <a:xfrm>
              <a:off x="3120" y="2560"/>
              <a:ext cx="1177" cy="620"/>
              <a:chOff x="3120" y="2560"/>
              <a:chExt cx="1177" cy="620"/>
            </a:xfrm>
          </p:grpSpPr>
          <p:sp>
            <p:nvSpPr>
              <p:cNvPr id="103433" name="Text Box 5"/>
              <p:cNvSpPr txBox="1">
                <a:spLocks noChangeArrowheads="1"/>
              </p:cNvSpPr>
              <p:nvPr/>
            </p:nvSpPr>
            <p:spPr bwMode="auto">
              <a:xfrm>
                <a:off x="3120" y="2853"/>
                <a:ext cx="117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5310F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28DA0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5310F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en-US" altLang="en-US">
                    <a:solidFill>
                      <a:schemeClr val="tx2"/>
                    </a:solidFill>
                  </a:rPr>
                  <a:t>Operand 2</a:t>
                </a:r>
              </a:p>
            </p:txBody>
          </p:sp>
          <p:sp>
            <p:nvSpPr>
              <p:cNvPr id="103434" name="Line 8"/>
              <p:cNvSpPr>
                <a:spLocks noChangeShapeType="1"/>
              </p:cNvSpPr>
              <p:nvPr/>
            </p:nvSpPr>
            <p:spPr bwMode="auto">
              <a:xfrm flipV="1">
                <a:off x="3617" y="2560"/>
                <a:ext cx="0" cy="30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34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9D2B57C3-E507-450E-8408-2A5AFFA628D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Replacing Function output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22575"/>
          </a:xfrm>
        </p:spPr>
        <p:txBody>
          <a:bodyPr/>
          <a:lstStyle/>
          <a:p>
            <a:pPr eaLnBrk="1" hangingPunct="1"/>
            <a:r>
              <a:rPr lang="en-US" altLang="en-US"/>
              <a:t>Overloading the &lt;&lt; operator allows us to </a:t>
            </a:r>
            <a:br>
              <a:rPr lang="en-US" altLang="en-US"/>
            </a:br>
            <a:r>
              <a:rPr lang="en-US" altLang="en-US"/>
              <a:t>use &lt;&lt; instead of Money's output function</a:t>
            </a:r>
          </a:p>
          <a:p>
            <a:pPr lvl="1" eaLnBrk="1" hangingPunct="1"/>
            <a:r>
              <a:rPr lang="en-US" altLang="en-US"/>
              <a:t>Given the declaration:  Money amount(100); </a:t>
            </a:r>
            <a:br>
              <a:rPr lang="en-US" altLang="en-US"/>
            </a:br>
            <a:r>
              <a:rPr lang="en-US" altLang="en-US"/>
              <a:t>                       </a:t>
            </a:r>
            <a:br>
              <a:rPr lang="en-US" altLang="en-US"/>
            </a:br>
            <a:r>
              <a:rPr lang="en-US" altLang="en-US"/>
              <a:t>         		 amount.output( cout );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 can become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 			  	  cout &lt;&lt; amount;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B815F1B-B8FD-4478-ADA9-60AC5EBC70C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Does &lt;&lt; Return?</a:t>
            </a:r>
          </a:p>
        </p:txBody>
      </p:sp>
      <p:sp>
        <p:nvSpPr>
          <p:cNvPr id="106499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051175"/>
          </a:xfrm>
        </p:spPr>
        <p:txBody>
          <a:bodyPr/>
          <a:lstStyle/>
          <a:p>
            <a:pPr eaLnBrk="1" hangingPunct="1"/>
            <a:r>
              <a:rPr lang="en-US" altLang="en-US" sz="2400"/>
              <a:t>Because &lt;&lt; is a binary operator </a:t>
            </a:r>
            <a:br>
              <a:rPr lang="en-US" altLang="en-US" sz="2400"/>
            </a:br>
            <a:r>
              <a:rPr lang="en-US" altLang="en-US" sz="2400"/>
              <a:t> cout &lt;&lt; "I have " &lt;&lt; amount &lt;&lt; " in my purse."; 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seems as if it could be grouped as</a:t>
            </a:r>
            <a:br>
              <a:rPr lang="en-US" altLang="en-US" sz="2400"/>
            </a:br>
            <a:r>
              <a:rPr lang="en-US" altLang="en-US" sz="2400"/>
              <a:t>( (cout &lt;&lt; "I have" ) &lt;&lt; amount) &lt;&lt; "in my purse.";</a:t>
            </a:r>
            <a:br>
              <a:rPr lang="en-US" altLang="en-US" sz="2400"/>
            </a:br>
            <a:endParaRPr lang="en-US" altLang="en-US" sz="2400"/>
          </a:p>
          <a:p>
            <a:pPr eaLnBrk="1" hangingPunct="1"/>
            <a:r>
              <a:rPr lang="en-US" altLang="en-US" sz="2400"/>
              <a:t>To provide cout as an argument for  &lt;&lt; amount,</a:t>
            </a:r>
            <a:br>
              <a:rPr lang="en-US" altLang="en-US" sz="2400"/>
            </a:br>
            <a:r>
              <a:rPr lang="en-US" altLang="en-US" sz="2400"/>
              <a:t>(cout &lt;&lt; "I have") must return cout</a:t>
            </a:r>
          </a:p>
          <a:p>
            <a:pPr lvl="1" eaLnBrk="1" hangingPunct="1"/>
            <a:endParaRPr lang="en-US" altLang="en-US" sz="240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0707CE6-AA3F-43F1-8165-4D6D702A69C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7" name="Picture 4" descr="&lt;&lt;as an Operator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69863"/>
            <a:ext cx="4267200" cy="62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2" name="Rectangle 5"/>
          <p:cNvSpPr>
            <a:spLocks noGrp="1" noChangeArrowheads="1"/>
          </p:cNvSpPr>
          <p:nvPr>
            <p:ph type="title"/>
          </p:nvPr>
        </p:nvSpPr>
        <p:spPr>
          <a:xfrm>
            <a:off x="4953000" y="228600"/>
            <a:ext cx="2982913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11.7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2528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7C8121B-676D-4ECE-A2F5-E51BA773CD2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Overloaded &lt;&lt; Declaration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584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Based on the previous example, &lt;&lt; should return</a:t>
            </a:r>
            <a:br>
              <a:rPr lang="en-US" altLang="en-US" sz="2000"/>
            </a:br>
            <a:r>
              <a:rPr lang="en-US" altLang="en-US" sz="2000"/>
              <a:t>its first argument, the output stream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This leads to a declaration of the overloaded </a:t>
            </a:r>
            <a:br>
              <a:rPr lang="en-US" altLang="en-US" sz="2000"/>
            </a:br>
            <a:r>
              <a:rPr lang="en-US" altLang="en-US" sz="2000"/>
              <a:t>&lt;&lt; operator for the Money class:</a:t>
            </a:r>
            <a:br>
              <a:rPr lang="en-US" altLang="en-US" sz="2000"/>
            </a:b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class Money</a:t>
            </a:r>
            <a:br>
              <a:rPr lang="en-US" altLang="en-US" sz="2000"/>
            </a:br>
            <a:r>
              <a:rPr lang="en-US" altLang="en-US" sz="2000"/>
              <a:t>{</a:t>
            </a:r>
            <a:br>
              <a:rPr lang="en-US" altLang="en-US" sz="2000"/>
            </a:br>
            <a:r>
              <a:rPr lang="en-US" altLang="en-US" sz="2000"/>
              <a:t>   public:</a:t>
            </a:r>
            <a:br>
              <a:rPr lang="en-US" altLang="en-US" sz="2000"/>
            </a:br>
            <a:r>
              <a:rPr lang="en-US" altLang="en-US" sz="2000"/>
              <a:t>              …</a:t>
            </a:r>
            <a:br>
              <a:rPr lang="en-US" altLang="en-US" sz="2000"/>
            </a:br>
            <a:r>
              <a:rPr lang="en-US" altLang="en-US" sz="2000"/>
              <a:t>       friend ostream&amp; operator &lt;&lt; (ostream&amp; outs, </a:t>
            </a:r>
            <a:br>
              <a:rPr lang="en-US" altLang="en-US" sz="2000"/>
            </a:br>
            <a:r>
              <a:rPr lang="en-US" altLang="en-US" sz="2000"/>
              <a:t>                                                        const Money&amp; amount);</a:t>
            </a:r>
            <a:br>
              <a:rPr lang="en-US" altLang="en-US" sz="2000"/>
            </a:br>
            <a:r>
              <a:rPr lang="en-US" altLang="en-US" sz="2000"/>
              <a:t>             …</a:t>
            </a: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EC613DF-53F3-438F-97B6-9F6C09C444C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Overloaded &lt;&lt; Definition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974975"/>
          </a:xfrm>
        </p:spPr>
        <p:txBody>
          <a:bodyPr/>
          <a:lstStyle/>
          <a:p>
            <a:pPr eaLnBrk="1" hangingPunct="1"/>
            <a:r>
              <a:rPr lang="en-US" altLang="en-US"/>
              <a:t>The following defines the &lt;&lt; operator</a:t>
            </a:r>
          </a:p>
          <a:p>
            <a:pPr lvl="1" eaLnBrk="1" hangingPunct="1"/>
            <a:r>
              <a:rPr lang="en-US" altLang="en-US"/>
              <a:t>ostream&amp; operator &lt;&lt;(ostream&amp; outs,</a:t>
            </a:r>
            <a:br>
              <a:rPr lang="en-US" altLang="en-US"/>
            </a:br>
            <a:r>
              <a:rPr lang="en-US" altLang="en-US"/>
              <a:t> 				     const Money&amp; amount)</a:t>
            </a:r>
            <a:br>
              <a:rPr lang="en-US" altLang="en-US"/>
            </a:br>
            <a:r>
              <a:rPr lang="en-US" altLang="en-US"/>
              <a:t>{</a:t>
            </a:r>
            <a:br>
              <a:rPr lang="en-US" altLang="en-US"/>
            </a:br>
            <a:r>
              <a:rPr lang="en-US" altLang="en-US"/>
              <a:t>       &lt;Same as the body of Money::output  in</a:t>
            </a:r>
            <a:br>
              <a:rPr lang="en-US" altLang="en-US"/>
            </a:br>
            <a:r>
              <a:rPr lang="en-US" altLang="en-US"/>
              <a:t>      Display 11.3 (except all_cents is replaced </a:t>
            </a:r>
            <a:br>
              <a:rPr lang="en-US" altLang="en-US"/>
            </a:br>
            <a:r>
              <a:rPr lang="en-US" altLang="en-US"/>
              <a:t>       with amount.all_cents) &gt;</a:t>
            </a:r>
            <a:br>
              <a:rPr lang="en-US" altLang="en-US"/>
            </a:br>
            <a:r>
              <a:rPr lang="en-US" altLang="en-US"/>
              <a:t>     </a:t>
            </a:r>
            <a:br>
              <a:rPr lang="en-US" altLang="en-US"/>
            </a:br>
            <a:r>
              <a:rPr lang="en-US" altLang="en-US"/>
              <a:t>       return outs;</a:t>
            </a:r>
            <a:br>
              <a:rPr lang="en-US" altLang="en-US"/>
            </a:br>
            <a:r>
              <a:rPr lang="en-US" altLang="en-US"/>
              <a:t> }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755A9FA3-F36F-4D4F-8569-30608C6F9FB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 ostream&amp; ?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&amp; means a reference is returned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So far all our functions have returned values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value of a stream object is not so simple to </a:t>
            </a:r>
            <a:br>
              <a:rPr lang="en-US" altLang="en-US" sz="2400"/>
            </a:br>
            <a:r>
              <a:rPr lang="en-US" altLang="en-US" sz="2400"/>
              <a:t> return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 value of a stream might be an entire file, the </a:t>
            </a:r>
            <a:br>
              <a:rPr lang="en-US" altLang="en-US" sz="2400"/>
            </a:br>
            <a:r>
              <a:rPr lang="en-US" altLang="en-US" sz="2400"/>
              <a:t>keyboard, or the screen!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We want to return the stream itself, not the </a:t>
            </a:r>
            <a:br>
              <a:rPr lang="en-US" altLang="en-US" sz="2400"/>
            </a:br>
            <a:r>
              <a:rPr lang="en-US" altLang="en-US" sz="2400"/>
              <a:t>value of the stream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&amp; means that we want to return the stream, </a:t>
            </a:r>
            <a:br>
              <a:rPr lang="en-US" altLang="en-US" sz="2400"/>
            </a:br>
            <a:r>
              <a:rPr lang="en-US" altLang="en-US" sz="2400"/>
              <a:t>not its value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7F3B992B-D8DE-4212-803C-83E9293C69F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Overloading &gt;&gt;</a:t>
            </a:r>
          </a:p>
        </p:txBody>
      </p:sp>
      <p:sp>
        <p:nvSpPr>
          <p:cNvPr id="11469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Overloading the &gt;&gt; operator for input is very </a:t>
            </a:r>
            <a:br>
              <a:rPr lang="en-US" altLang="en-US" sz="2400"/>
            </a:br>
            <a:r>
              <a:rPr lang="en-US" altLang="en-US" sz="2400"/>
              <a:t>similar to overloading the  &lt;&lt; for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 &gt;&gt; could be defined this way for the Money class</a:t>
            </a:r>
            <a:br>
              <a:rPr lang="en-US" altLang="en-US" sz="2400"/>
            </a:br>
            <a:r>
              <a:rPr lang="en-US" altLang="en-US" sz="2400"/>
              <a:t>       istream&amp; operator &gt;&gt;(istream&amp; ins, </a:t>
            </a:r>
            <a:br>
              <a:rPr lang="en-US" altLang="en-US" sz="2400"/>
            </a:br>
            <a:r>
              <a:rPr lang="en-US" altLang="en-US" sz="2400"/>
              <a:t> 			                     Money&amp; amount); </a:t>
            </a:r>
            <a:br>
              <a:rPr lang="en-US" altLang="en-US" sz="2400"/>
            </a:br>
            <a:r>
              <a:rPr lang="en-US" altLang="en-US" sz="2400"/>
              <a:t>        </a:t>
            </a:r>
            <a:br>
              <a:rPr lang="en-US" altLang="en-US" sz="2400"/>
            </a:br>
            <a:r>
              <a:rPr lang="en-US" altLang="en-US" sz="2400"/>
              <a:t>         {</a:t>
            </a:r>
            <a:br>
              <a:rPr lang="en-US" altLang="en-US" sz="2400"/>
            </a:br>
            <a:r>
              <a:rPr lang="en-US" altLang="en-US" sz="2400"/>
              <a:t>           &lt;This part is the same as the body of </a:t>
            </a:r>
            <a:br>
              <a:rPr lang="en-US" altLang="en-US" sz="2400"/>
            </a:br>
            <a:r>
              <a:rPr lang="en-US" altLang="en-US" sz="2400"/>
              <a:t> 		 Money::input in Display 11.3 (except that</a:t>
            </a:r>
            <a:br>
              <a:rPr lang="en-US" altLang="en-US" sz="2400"/>
            </a:br>
            <a:r>
              <a:rPr lang="en-US" altLang="en-US" sz="2400"/>
              <a:t>             all_cents is replaced with amount.all_cents)&gt;  </a:t>
            </a:r>
            <a:br>
              <a:rPr lang="en-US" altLang="en-US" sz="2400"/>
            </a:br>
            <a:r>
              <a:rPr lang="en-US" altLang="en-US" sz="2400"/>
              <a:t> 		return ins;</a:t>
            </a:r>
            <a:br>
              <a:rPr lang="en-US" altLang="en-US" sz="2400"/>
            </a:br>
            <a:r>
              <a:rPr lang="en-US" altLang="en-US" sz="2400"/>
              <a:t>         }                                        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9788CEA-1A37-4BAB-8797-612E252BE11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Declaration of </a:t>
            </a:r>
            <a:br>
              <a:rPr lang="en-US" altLang="en-US"/>
            </a:br>
            <a:r>
              <a:rPr lang="en-US" altLang="en-US"/>
              <a:t>The equality Function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508375"/>
          </a:xfrm>
        </p:spPr>
        <p:txBody>
          <a:bodyPr/>
          <a:lstStyle/>
          <a:p>
            <a:pPr eaLnBrk="1" hangingPunct="1"/>
            <a:r>
              <a:rPr lang="en-US" altLang="en-US"/>
              <a:t>We want the equality function to return a value</a:t>
            </a:r>
            <a:br>
              <a:rPr lang="en-US" altLang="en-US"/>
            </a:br>
            <a:r>
              <a:rPr lang="en-US" altLang="en-US"/>
              <a:t>of type bool that is true if the dates are the same</a:t>
            </a:r>
          </a:p>
          <a:p>
            <a:pPr eaLnBrk="1" hangingPunct="1"/>
            <a:r>
              <a:rPr lang="en-US" altLang="en-US"/>
              <a:t>The equality function requires a parameter for</a:t>
            </a:r>
            <a:br>
              <a:rPr lang="en-US" altLang="en-US"/>
            </a:br>
            <a:r>
              <a:rPr lang="en-US" altLang="en-US"/>
              <a:t>each of the two dates to compare</a:t>
            </a:r>
          </a:p>
          <a:p>
            <a:pPr eaLnBrk="1" hangingPunct="1"/>
            <a:r>
              <a:rPr lang="en-US" altLang="en-US"/>
              <a:t>The declaration is </a:t>
            </a:r>
            <a:br>
              <a:rPr lang="en-US" altLang="en-US"/>
            </a:br>
            <a:r>
              <a:rPr lang="en-US" altLang="en-US"/>
              <a:t>      </a:t>
            </a:r>
            <a:br>
              <a:rPr lang="en-US" altLang="en-US"/>
            </a:br>
            <a:r>
              <a:rPr lang="en-US" altLang="en-US"/>
              <a:t>bool equal(DayOfYear date1, DayOfYear date2);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Notice that equal is not a member of the class DayOfYear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951DC0E-DD78-407E-85C6-9D1359702BE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11.8</a:t>
            </a:r>
            <a:br>
              <a:rPr lang="en-US" altLang="en-US"/>
            </a:br>
            <a:r>
              <a:rPr lang="en-US" altLang="en-US"/>
              <a:t>(1/4)</a:t>
            </a:r>
          </a:p>
        </p:txBody>
      </p:sp>
      <p:pic>
        <p:nvPicPr>
          <p:cNvPr id="227334" name="Picture 6" descr="Overloading&lt;&lt;and&gt;&gt; (part 1 of 4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1950"/>
            <a:ext cx="81534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FEB226C3-60B0-4BFA-AB22-9E8A5EE94B5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3" name="Picture 8" descr="Overloading&lt;&lt;and&gt;&gt; (part 2 of 4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899025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78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0" y="228600"/>
            <a:ext cx="3754438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11.8(2/4)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2937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50D488A-9724-4BD1-AE8D-98E4945CADF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31" name="Picture 7" descr="Overloading&lt;&lt;and&gt;&gt; (part 3 of 4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360363"/>
            <a:ext cx="5026025" cy="618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6" name="Rectangle 5"/>
          <p:cNvSpPr>
            <a:spLocks noGrp="1" noChangeArrowheads="1"/>
          </p:cNvSpPr>
          <p:nvPr>
            <p:ph type="title"/>
          </p:nvPr>
        </p:nvSpPr>
        <p:spPr>
          <a:xfrm>
            <a:off x="5235575" y="228600"/>
            <a:ext cx="3832225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11.8 (3/4)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3142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3627FE0B-0AA3-47A6-B082-416DE67474F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9" name="Picture 7" descr="Overloading&lt;&lt;and&gt;&gt; (part 4 of 4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747713"/>
            <a:ext cx="5006975" cy="57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4" name="Rectangle 5"/>
          <p:cNvSpPr>
            <a:spLocks noGrp="1" noChangeArrowheads="1"/>
          </p:cNvSpPr>
          <p:nvPr>
            <p:ph type="title"/>
          </p:nvPr>
        </p:nvSpPr>
        <p:spPr>
          <a:xfrm>
            <a:off x="5257800" y="228600"/>
            <a:ext cx="38100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11.8 (4/4)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3347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C96997E-3645-416C-B2E9-41658549A19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Section 11.2 Conclusion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593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Can you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Describe the purpose of a making a function a friend?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Describe the use of constant parameters?</a:t>
            </a:r>
            <a:br>
              <a:rPr lang="en-US" altLang="en-US"/>
            </a:b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Identify the return type of the overloaded operators</a:t>
            </a:r>
            <a:br>
              <a:rPr lang="en-US" altLang="en-US"/>
            </a:br>
            <a:r>
              <a:rPr lang="en-US" altLang="en-US"/>
              <a:t>&lt;&lt; and &gt;&gt;?</a:t>
            </a: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12D5557-663E-4DB4-A1E1-8D9A2C19FFD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 descr="Pink tissue paper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11.3</a:t>
            </a:r>
          </a:p>
        </p:txBody>
      </p:sp>
      <p:sp>
        <p:nvSpPr>
          <p:cNvPr id="60420" name="Rectangle 3" descr="Pink tissue paper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Arrays and Classes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Arrays and Classes</a:t>
            </a:r>
          </a:p>
        </p:txBody>
      </p:sp>
      <p:sp>
        <p:nvSpPr>
          <p:cNvPr id="120835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746375"/>
          </a:xfrm>
        </p:spPr>
        <p:txBody>
          <a:bodyPr/>
          <a:lstStyle/>
          <a:p>
            <a:pPr eaLnBrk="1" hangingPunct="1"/>
            <a:r>
              <a:rPr lang="en-US" altLang="en-US"/>
              <a:t>Arrays can use structures or classes as their </a:t>
            </a:r>
            <a:br>
              <a:rPr lang="en-US" altLang="en-US"/>
            </a:br>
            <a:r>
              <a:rPr lang="en-US" altLang="en-US"/>
              <a:t>base types</a:t>
            </a:r>
          </a:p>
          <a:p>
            <a:pPr lvl="1" eaLnBrk="1" hangingPunct="1"/>
            <a:r>
              <a:rPr lang="en-US" altLang="en-US"/>
              <a:t>Example:       struct WindInfo</a:t>
            </a:r>
            <a:br>
              <a:rPr lang="en-US" altLang="en-US"/>
            </a:br>
            <a:r>
              <a:rPr lang="en-US" altLang="en-US"/>
              <a:t> 			 {</a:t>
            </a:r>
            <a:br>
              <a:rPr lang="en-US" altLang="en-US"/>
            </a:br>
            <a:r>
              <a:rPr lang="en-US" altLang="en-US"/>
              <a:t> 				double velocity;</a:t>
            </a:r>
            <a:br>
              <a:rPr lang="en-US" altLang="en-US"/>
            </a:br>
            <a:r>
              <a:rPr lang="en-US" altLang="en-US"/>
              <a:t>        			char direction;</a:t>
            </a:r>
            <a:br>
              <a:rPr lang="en-US" altLang="en-US"/>
            </a:br>
            <a:r>
              <a:rPr lang="en-US" altLang="en-US"/>
              <a:t> 			  }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	WindInfo   data_point[10];</a:t>
            </a: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E9A4166-357B-46FB-A8A0-1963D6C1262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Accessing Members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22575"/>
          </a:xfrm>
        </p:spPr>
        <p:txBody>
          <a:bodyPr/>
          <a:lstStyle/>
          <a:p>
            <a:pPr eaLnBrk="1" hangingPunct="1"/>
            <a:r>
              <a:rPr lang="en-US" altLang="en-US" sz="2400"/>
              <a:t>When an array's base type is a structure or a </a:t>
            </a:r>
            <a:br>
              <a:rPr lang="en-US" altLang="en-US" sz="2400"/>
            </a:br>
            <a:r>
              <a:rPr lang="en-US" altLang="en-US" sz="2400"/>
              <a:t>class…</a:t>
            </a:r>
          </a:p>
          <a:p>
            <a:pPr lvl="1" eaLnBrk="1" hangingPunct="1"/>
            <a:r>
              <a:rPr lang="en-US" altLang="en-US" sz="2000"/>
              <a:t>Use the dot operator to access the members of anindexed variable</a:t>
            </a:r>
          </a:p>
          <a:p>
            <a:pPr lvl="1" eaLnBrk="1" hangingPunct="1"/>
            <a:r>
              <a:rPr lang="en-US" altLang="en-US" sz="2000"/>
              <a:t>Example:    	for (i = 0; i &lt; 10; i++)</a:t>
            </a:r>
            <a:br>
              <a:rPr lang="en-US" altLang="en-US" sz="2000"/>
            </a:br>
            <a:r>
              <a:rPr lang="en-US" altLang="en-US" sz="2000"/>
              <a:t>                       	{</a:t>
            </a:r>
            <a:br>
              <a:rPr lang="en-US" altLang="en-US" sz="2000"/>
            </a:br>
            <a:r>
              <a:rPr lang="en-US" altLang="en-US" sz="2000"/>
              <a:t>                          		cout &lt;&lt; "Enter velocity: ";</a:t>
            </a:r>
            <a:br>
              <a:rPr lang="en-US" altLang="en-US" sz="2000"/>
            </a:br>
            <a:r>
              <a:rPr lang="en-US" altLang="en-US" sz="2000"/>
              <a:t>                          		cin &gt;&gt; data_point[i].velocity;</a:t>
            </a:r>
            <a:br>
              <a:rPr lang="en-US" altLang="en-US" sz="2000"/>
            </a:br>
            <a:r>
              <a:rPr lang="en-US" altLang="en-US" sz="2000"/>
              <a:t>                         		 …</a:t>
            </a:r>
            <a:br>
              <a:rPr lang="en-US" altLang="en-US" sz="2000"/>
            </a:br>
            <a:r>
              <a:rPr lang="en-US" altLang="en-US" sz="2000"/>
              <a:t>                        	 }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261C5FAE-5E0A-4D99-8B5E-5F4148CD04C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 Array of Money</a:t>
            </a:r>
          </a:p>
        </p:txBody>
      </p:sp>
      <p:sp>
        <p:nvSpPr>
          <p:cNvPr id="124931" name="Rectangle 6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051175"/>
          </a:xfrm>
        </p:spPr>
        <p:txBody>
          <a:bodyPr/>
          <a:lstStyle/>
          <a:p>
            <a:pPr eaLnBrk="1" hangingPunct="1"/>
            <a:r>
              <a:rPr lang="en-US" altLang="en-US"/>
              <a:t>The Money class of Chapter 11 can be the base</a:t>
            </a:r>
            <a:br>
              <a:rPr lang="en-US" altLang="en-US"/>
            </a:br>
            <a:r>
              <a:rPr lang="en-US" altLang="en-US"/>
              <a:t>type for an array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When an array of classes is declared</a:t>
            </a:r>
          </a:p>
          <a:p>
            <a:pPr lvl="1" eaLnBrk="1" hangingPunct="1"/>
            <a:r>
              <a:rPr lang="en-US" altLang="en-US"/>
              <a:t>The default constructor is called to initialize the </a:t>
            </a:r>
            <a:br>
              <a:rPr lang="en-US" altLang="en-US"/>
            </a:br>
            <a:r>
              <a:rPr lang="en-US" altLang="en-US"/>
              <a:t>indexed variables</a:t>
            </a:r>
          </a:p>
          <a:p>
            <a:pPr eaLnBrk="1" hangingPunct="1"/>
            <a:r>
              <a:rPr lang="en-US" altLang="en-US"/>
              <a:t>An array of class Money is demonstrated in</a:t>
            </a:r>
            <a:br>
              <a:rPr lang="en-US" altLang="en-US"/>
            </a:br>
            <a:r>
              <a:rPr lang="en-US" altLang="en-US"/>
              <a:t> 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01BC9672-12FA-4E98-8966-BE51F3FDD39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7" name="Picture 6" descr="Program Using an Array of Money Objects (part 1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5763"/>
            <a:ext cx="4986338" cy="61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2" name="Rectangle 5"/>
          <p:cNvSpPr>
            <a:spLocks noGrp="1" noChangeArrowheads="1"/>
          </p:cNvSpPr>
          <p:nvPr>
            <p:ph type="title"/>
          </p:nvPr>
        </p:nvSpPr>
        <p:spPr>
          <a:xfrm>
            <a:off x="5257800" y="228600"/>
            <a:ext cx="38100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11.9 (1/3)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3552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6A22B28-04F2-42A0-B78D-0CD2C89807F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Defining Function equal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function equal, is not a member function</a:t>
            </a:r>
          </a:p>
          <a:p>
            <a:pPr lvl="1" eaLnBrk="1" hangingPunct="1"/>
            <a:r>
              <a:rPr lang="en-US" altLang="en-US" sz="2400"/>
              <a:t>It must use public accessor functions to obtain the </a:t>
            </a:r>
            <a:br>
              <a:rPr lang="en-US" altLang="en-US" sz="2400"/>
            </a:br>
            <a:r>
              <a:rPr lang="en-US" altLang="en-US" sz="2400"/>
              <a:t>day and month from a DayOfYear object</a:t>
            </a:r>
          </a:p>
          <a:p>
            <a:pPr eaLnBrk="1" hangingPunct="1"/>
            <a:r>
              <a:rPr lang="en-US" altLang="en-US" sz="2400"/>
              <a:t>equal can be defined in this way: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bool equal(DayOfYear date1, DayOfYear date2)</a:t>
            </a:r>
            <a:br>
              <a:rPr lang="en-US" altLang="en-US" sz="2400"/>
            </a:br>
            <a:r>
              <a:rPr lang="en-US" altLang="en-US" sz="2400"/>
              <a:t> {</a:t>
            </a:r>
            <a:br>
              <a:rPr lang="en-US" altLang="en-US" sz="2400"/>
            </a:br>
            <a:r>
              <a:rPr lang="en-US" altLang="en-US" sz="2400"/>
              <a:t>    return ( date1.get_month( ) == date2.get_month( ) </a:t>
            </a:r>
            <a:br>
              <a:rPr lang="en-US" altLang="en-US" sz="2400"/>
            </a:br>
            <a:r>
              <a:rPr lang="en-US" altLang="en-US" sz="2400"/>
              <a:t>                  &amp;&amp; </a:t>
            </a:r>
            <a:br>
              <a:rPr lang="en-US" altLang="en-US" sz="2400"/>
            </a:br>
            <a:r>
              <a:rPr lang="en-US" altLang="en-US" sz="2400"/>
              <a:t>		date1.get_day( ) == date2.get_day( ) );</a:t>
            </a:r>
            <a:br>
              <a:rPr lang="en-US" altLang="en-US" sz="2400"/>
            </a:br>
            <a:r>
              <a:rPr lang="en-US" altLang="en-US" sz="2400"/>
              <a:t>  }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102CC885-4968-4A4B-9846-CF524DA971F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5" name="Picture 6" descr="Program Using an Array of Money Objects (part 2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258763"/>
            <a:ext cx="4808538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Rectangle 5"/>
          <p:cNvSpPr>
            <a:spLocks noGrp="1" noChangeArrowheads="1"/>
          </p:cNvSpPr>
          <p:nvPr>
            <p:ph type="title"/>
          </p:nvPr>
        </p:nvSpPr>
        <p:spPr>
          <a:xfrm>
            <a:off x="5257800" y="228600"/>
            <a:ext cx="381000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11.9 (2/3)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3757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99CDAA41-F62E-42D5-A611-842F1B89025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Display 11.9</a:t>
            </a:r>
            <a:br>
              <a:rPr lang="en-US" altLang="en-US" dirty="0"/>
            </a:br>
            <a:r>
              <a:rPr lang="en-US" altLang="en-US" dirty="0"/>
              <a:t>(3/3)</a:t>
            </a:r>
          </a:p>
        </p:txBody>
      </p:sp>
      <p:pic>
        <p:nvPicPr>
          <p:cNvPr id="239622" name="Picture 5" descr="Program Using an Array of Money Objects (part 3 of 3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49475"/>
            <a:ext cx="8315325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1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A534DF8-8454-4026-88D2-0F708AD65A3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Arrays as Structure Members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98775"/>
          </a:xfrm>
        </p:spPr>
        <p:txBody>
          <a:bodyPr/>
          <a:lstStyle/>
          <a:p>
            <a:pPr eaLnBrk="1" hangingPunct="1"/>
            <a:r>
              <a:rPr lang="en-US" altLang="en-US"/>
              <a:t>A structure can contain an array as a member</a:t>
            </a:r>
          </a:p>
          <a:p>
            <a:pPr lvl="1" eaLnBrk="1" hangingPunct="1"/>
            <a:r>
              <a:rPr lang="en-US" altLang="en-US"/>
              <a:t>Example:        struct Data</a:t>
            </a:r>
            <a:br>
              <a:rPr lang="en-US" altLang="en-US"/>
            </a:br>
            <a:r>
              <a:rPr lang="en-US" altLang="en-US"/>
              <a:t> 			 {</a:t>
            </a:r>
            <a:br>
              <a:rPr lang="en-US" altLang="en-US"/>
            </a:br>
            <a:r>
              <a:rPr lang="en-US" altLang="en-US"/>
              <a:t>         			double time[10];</a:t>
            </a:r>
            <a:br>
              <a:rPr lang="en-US" altLang="en-US"/>
            </a:br>
            <a:r>
              <a:rPr lang="en-US" altLang="en-US"/>
              <a:t> 				int distance;</a:t>
            </a:r>
            <a:br>
              <a:rPr lang="en-US" altLang="en-US"/>
            </a:br>
            <a:r>
              <a:rPr lang="en-US" altLang="en-US"/>
              <a:t> 			 }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                       Data my_best;</a:t>
            </a:r>
          </a:p>
          <a:p>
            <a:pPr lvl="1" eaLnBrk="1" hangingPunct="1"/>
            <a:r>
              <a:rPr lang="en-US" altLang="en-US"/>
              <a:t>my_best contains an array of type double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86261951-6AE2-42F9-894B-62F3C5E01FE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Accessing Array Elements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984375"/>
          </a:xfrm>
        </p:spPr>
        <p:txBody>
          <a:bodyPr/>
          <a:lstStyle/>
          <a:p>
            <a:pPr eaLnBrk="1" hangingPunct="1"/>
            <a:r>
              <a:rPr lang="en-US" altLang="en-US"/>
              <a:t>To access the array elements within a structure</a:t>
            </a:r>
          </a:p>
          <a:p>
            <a:pPr lvl="1" eaLnBrk="1" hangingPunct="1"/>
            <a:r>
              <a:rPr lang="en-US" altLang="en-US"/>
              <a:t>Use the dot operator to identify the array within the structure</a:t>
            </a:r>
          </a:p>
          <a:p>
            <a:pPr lvl="1" eaLnBrk="1" hangingPunct="1"/>
            <a:r>
              <a:rPr lang="en-US" altLang="en-US"/>
              <a:t>Use the [ ]'s to identify the indexed variable desired</a:t>
            </a:r>
          </a:p>
          <a:p>
            <a:pPr lvl="1" eaLnBrk="1" hangingPunct="1"/>
            <a:r>
              <a:rPr lang="en-US" altLang="en-US"/>
              <a:t>Example:         my_best.time[i]</a:t>
            </a:r>
            <a:br>
              <a:rPr lang="en-US" altLang="en-US"/>
            </a:br>
            <a:r>
              <a:rPr lang="en-US" altLang="en-US"/>
              <a:t>references the ith indexed variable of the variable time in the structure my_best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96513D6C-8BBB-43AE-A0A5-47E409957F6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Arrays as Class Members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>
          <a:xfrm>
            <a:off x="544513" y="1447800"/>
            <a:ext cx="8294687" cy="4572000"/>
          </a:xfrm>
        </p:spPr>
        <p:txBody>
          <a:bodyPr/>
          <a:lstStyle/>
          <a:p>
            <a:pPr eaLnBrk="1" hangingPunct="1"/>
            <a:r>
              <a:rPr lang="en-US" altLang="en-US" sz="2400"/>
              <a:t>Class TemperatureList includes an array</a:t>
            </a:r>
          </a:p>
          <a:p>
            <a:pPr lvl="1" eaLnBrk="1" hangingPunct="1"/>
            <a:r>
              <a:rPr lang="en-US" altLang="en-US" sz="2400"/>
              <a:t>The array, named list, contains temperatures</a:t>
            </a:r>
          </a:p>
          <a:p>
            <a:pPr lvl="1" eaLnBrk="1" hangingPunct="1"/>
            <a:r>
              <a:rPr lang="en-US" altLang="en-US" sz="2400"/>
              <a:t>Member variable size is the number of items stored</a:t>
            </a:r>
          </a:p>
          <a:p>
            <a:pPr lvl="1" eaLnBrk="1" hangingPunct="1"/>
            <a:r>
              <a:rPr lang="en-US" altLang="en-US" sz="2400"/>
              <a:t> 		       class TemperatureList</a:t>
            </a:r>
            <a:br>
              <a:rPr lang="en-US" altLang="en-US" sz="2400"/>
            </a:br>
            <a:r>
              <a:rPr lang="en-US" altLang="en-US" sz="2400"/>
              <a:t>                       {</a:t>
            </a:r>
            <a:br>
              <a:rPr lang="en-US" altLang="en-US" sz="2400"/>
            </a:br>
            <a:r>
              <a:rPr lang="en-US" altLang="en-US" sz="2400"/>
              <a:t>                          public:</a:t>
            </a:r>
            <a:br>
              <a:rPr lang="en-US" altLang="en-US" sz="2400"/>
            </a:br>
            <a:r>
              <a:rPr lang="en-US" altLang="en-US" sz="2400"/>
              <a:t>                                        TemperatureList( ); </a:t>
            </a:r>
            <a:br>
              <a:rPr lang="en-US" altLang="en-US" sz="2400"/>
            </a:br>
            <a:r>
              <a:rPr lang="en-US" altLang="en-US" sz="2400"/>
              <a:t>                                        //Member functions</a:t>
            </a:r>
            <a:br>
              <a:rPr lang="en-US" altLang="en-US" sz="2400"/>
            </a:br>
            <a:r>
              <a:rPr lang="en-US" altLang="en-US" sz="2400"/>
              <a:t>                            private:</a:t>
            </a:r>
            <a:br>
              <a:rPr lang="en-US" altLang="en-US" sz="2400"/>
            </a:br>
            <a:r>
              <a:rPr lang="en-US" altLang="en-US" sz="2400"/>
              <a:t> 			             double   list [MAX_LIST_SIZE];</a:t>
            </a:r>
            <a:br>
              <a:rPr lang="en-US" altLang="en-US" sz="2400"/>
            </a:br>
            <a:r>
              <a:rPr lang="en-US" altLang="en-US" sz="2400"/>
              <a:t>                                     int size;</a:t>
            </a:r>
            <a:br>
              <a:rPr lang="en-US" altLang="en-US" sz="2400"/>
            </a:br>
            <a:r>
              <a:rPr lang="en-US" altLang="en-US" sz="2400"/>
              <a:t>                        }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830CD4F2-035C-4021-8306-06E853BF4F5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TemperatureList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822575"/>
          </a:xfrm>
        </p:spPr>
        <p:txBody>
          <a:bodyPr/>
          <a:lstStyle/>
          <a:p>
            <a:pPr eaLnBrk="1" hangingPunct="1"/>
            <a:r>
              <a:rPr lang="en-US" altLang="en-US"/>
              <a:t>To create an object of type TemperatureList:</a:t>
            </a:r>
          </a:p>
          <a:p>
            <a:pPr lvl="1" eaLnBrk="1" hangingPunct="1"/>
            <a:r>
              <a:rPr lang="en-US" altLang="en-US"/>
              <a:t>TemperatureList  my_data;</a:t>
            </a:r>
          </a:p>
          <a:p>
            <a:pPr eaLnBrk="1" hangingPunct="1"/>
            <a:r>
              <a:rPr lang="en-US" altLang="en-US"/>
              <a:t>To add a temperature to the list:</a:t>
            </a:r>
          </a:p>
          <a:p>
            <a:pPr lvl="1" eaLnBrk="1" hangingPunct="1"/>
            <a:r>
              <a:rPr lang="en-US" altLang="en-US"/>
              <a:t>My_data.add_temperature(77);</a:t>
            </a:r>
          </a:p>
          <a:p>
            <a:pPr lvl="2" eaLnBrk="1" hangingPunct="1"/>
            <a:r>
              <a:rPr lang="en-US" altLang="en-US"/>
              <a:t>A check is made to see if the array is full</a:t>
            </a:r>
          </a:p>
          <a:p>
            <a:pPr eaLnBrk="1" hangingPunct="1"/>
            <a:r>
              <a:rPr lang="en-US" altLang="en-US"/>
              <a:t>&lt;&lt; is overloaded so output of the list is</a:t>
            </a:r>
          </a:p>
          <a:p>
            <a:pPr lvl="1" eaLnBrk="1" hangingPunct="1"/>
            <a:r>
              <a:rPr lang="en-US" altLang="en-US"/>
              <a:t>cout &lt;&lt; my_data;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F3B56B6-A653-496C-B059-9992AF6CD65F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71" name="Picture 6" descr="Program for a Class with an Array Member (part 1 of 2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927100"/>
            <a:ext cx="4849812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66" name="Rectangle 5"/>
          <p:cNvSpPr>
            <a:spLocks noGrp="1" noChangeArrowheads="1"/>
          </p:cNvSpPr>
          <p:nvPr>
            <p:ph type="title"/>
          </p:nvPr>
        </p:nvSpPr>
        <p:spPr>
          <a:xfrm>
            <a:off x="4997450" y="228600"/>
            <a:ext cx="407035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11.10 (1/2)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4166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E89F703-CE1E-42E0-B3A2-8BCF36E7077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Display 11.10</a:t>
            </a:r>
            <a:br>
              <a:rPr lang="en-US" altLang="en-US" dirty="0"/>
            </a:br>
            <a:r>
              <a:rPr lang="en-US" altLang="en-US" dirty="0"/>
              <a:t>(2/2)</a:t>
            </a:r>
          </a:p>
        </p:txBody>
      </p:sp>
      <p:pic>
        <p:nvPicPr>
          <p:cNvPr id="243718" name="Picture 5" descr="Program for a Class with an Array Member (part 2 of 2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600200"/>
            <a:ext cx="62801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CAA46B6-7166-4B96-A59C-D6FC99963B8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Section 11.3 Conclusion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746375"/>
          </a:xfrm>
        </p:spPr>
        <p:txBody>
          <a:bodyPr/>
          <a:lstStyle/>
          <a:p>
            <a:pPr eaLnBrk="1" hangingPunct="1"/>
            <a:r>
              <a:rPr lang="en-US" altLang="en-US"/>
              <a:t>Can you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Declare an array as a member of a class?</a:t>
            </a:r>
          </a:p>
          <a:p>
            <a:pPr lvl="1" eaLnBrk="1" hangingPunct="1"/>
            <a:r>
              <a:rPr lang="en-US" altLang="en-US"/>
              <a:t>Declare an array of objects of a class?</a:t>
            </a:r>
          </a:p>
          <a:p>
            <a:pPr lvl="1" eaLnBrk="1" hangingPunct="1"/>
            <a:r>
              <a:rPr lang="en-US" altLang="en-US"/>
              <a:t>Write code to call a member function of an element in an array of objects of a class?</a:t>
            </a:r>
          </a:p>
          <a:p>
            <a:pPr lvl="1" eaLnBrk="1" hangingPunct="1"/>
            <a:r>
              <a:rPr lang="en-US" altLang="en-US"/>
              <a:t>Write code to access an element of an array of </a:t>
            </a:r>
            <a:br>
              <a:rPr lang="en-US" altLang="en-US"/>
            </a:br>
            <a:r>
              <a:rPr lang="en-US" altLang="en-US"/>
              <a:t>integers that is a member of a class?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7C8A6F6-5412-44F8-BFE9-808A28FE570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 descr="Pink tissue paper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11.4</a:t>
            </a:r>
          </a:p>
        </p:txBody>
      </p:sp>
      <p:sp>
        <p:nvSpPr>
          <p:cNvPr id="69636" name="Rectangle 3" descr="Pink tissue paper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Classes and Dynamic Arrays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The Function equal</a:t>
            </a:r>
          </a:p>
        </p:txBody>
      </p:sp>
      <p:sp>
        <p:nvSpPr>
          <p:cNvPr id="21507" name="Rectangle 6"/>
          <p:cNvSpPr>
            <a:spLocks noGrp="1" noChangeArrowheads="1"/>
          </p:cNvSpPr>
          <p:nvPr>
            <p:ph idx="1"/>
          </p:nvPr>
        </p:nvSpPr>
        <p:spPr>
          <a:xfrm>
            <a:off x="533400" y="1619250"/>
            <a:ext cx="8294688" cy="2571750"/>
          </a:xfrm>
        </p:spPr>
        <p:txBody>
          <a:bodyPr/>
          <a:lstStyle/>
          <a:p>
            <a:pPr eaLnBrk="1" hangingPunct="1"/>
            <a:r>
              <a:rPr lang="en-US" altLang="en-US" sz="2400"/>
              <a:t>The equal function can be used to compare dates</a:t>
            </a:r>
            <a:br>
              <a:rPr lang="en-US" altLang="en-US" sz="2400"/>
            </a:br>
            <a:r>
              <a:rPr lang="en-US" altLang="en-US" sz="2400"/>
              <a:t>in this manner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 		if ( equal( today,  bach_birthday) )</a:t>
            </a:r>
            <a:br>
              <a:rPr lang="en-US" altLang="en-US" sz="2400"/>
            </a:br>
            <a:r>
              <a:rPr lang="en-US" altLang="en-US" sz="2400"/>
              <a:t>      		     cout &lt;&lt; "It's Bach's birthday!";</a:t>
            </a:r>
          </a:p>
          <a:p>
            <a:pPr eaLnBrk="1" hangingPunct="1"/>
            <a:r>
              <a:rPr lang="en-US" altLang="en-US" sz="2400"/>
              <a:t>A complete program using function equal is </a:t>
            </a:r>
            <a:br>
              <a:rPr lang="en-US" altLang="en-US" sz="2400"/>
            </a:br>
            <a:r>
              <a:rPr lang="en-US" altLang="en-US" sz="2400"/>
              <a:t>found in 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9F446BCC-E7B0-4DB9-813D-9BF5099199D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Classes and Dynamic Arrays   </a:t>
            </a:r>
          </a:p>
        </p:txBody>
      </p:sp>
      <p:sp>
        <p:nvSpPr>
          <p:cNvPr id="139267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74637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 dynamic array can have a class as its base type</a:t>
            </a:r>
          </a:p>
          <a:p>
            <a:pPr eaLnBrk="1" hangingPunct="1"/>
            <a:r>
              <a:rPr lang="en-US" altLang="en-US"/>
              <a:t>A class can have a member variable that is a</a:t>
            </a:r>
            <a:br>
              <a:rPr lang="en-US" altLang="en-US"/>
            </a:br>
            <a:r>
              <a:rPr lang="en-US" altLang="en-US"/>
              <a:t>dynamic array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/>
              <a:t>In this section you will see a class using a dynamic array as a member variable.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2F14AAC-DE3D-40D0-AC13-9937222964A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 Example:</a:t>
            </a:r>
            <a:br>
              <a:rPr lang="en-US" altLang="en-US"/>
            </a:br>
            <a:r>
              <a:rPr lang="en-US" altLang="en-US"/>
              <a:t>A String Variable Class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59397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We will define the class StringVar</a:t>
            </a:r>
          </a:p>
          <a:p>
            <a:pPr lvl="1" eaLnBrk="1" hangingPunct="1"/>
            <a:r>
              <a:rPr lang="en-US" altLang="en-US"/>
              <a:t>StringVar objects will be string variables</a:t>
            </a:r>
          </a:p>
          <a:p>
            <a:pPr lvl="1" eaLnBrk="1" hangingPunct="1"/>
            <a:r>
              <a:rPr lang="en-US" altLang="en-US"/>
              <a:t>StringVar objects use dynamic arrays whose size is determined when the program is running</a:t>
            </a:r>
          </a:p>
          <a:p>
            <a:pPr lvl="1" eaLnBrk="1" hangingPunct="1"/>
            <a:r>
              <a:rPr lang="en-US" altLang="en-US"/>
              <a:t>The StringVar class is similar to the string class </a:t>
            </a:r>
            <a:br>
              <a:rPr lang="en-US" altLang="en-US"/>
            </a:br>
            <a:r>
              <a:rPr lang="en-US" altLang="en-US"/>
              <a:t>discussed earlier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5A71DFD6-6F2C-4917-94ED-32DA67641DF7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StringVar Constructors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3203575"/>
          </a:xfrm>
        </p:spPr>
        <p:txBody>
          <a:bodyPr/>
          <a:lstStyle/>
          <a:p>
            <a:pPr eaLnBrk="1" hangingPunct="1"/>
            <a:r>
              <a:rPr lang="en-US" altLang="en-US"/>
              <a:t>The default StringVar constructor creates an </a:t>
            </a:r>
            <a:br>
              <a:rPr lang="en-US" altLang="en-US"/>
            </a:br>
            <a:r>
              <a:rPr lang="en-US" altLang="en-US"/>
              <a:t>object with a maximum string length of 100</a:t>
            </a:r>
          </a:p>
          <a:p>
            <a:pPr eaLnBrk="1" hangingPunct="1"/>
            <a:r>
              <a:rPr lang="en-US" altLang="en-US"/>
              <a:t>Another StringVar constructor takes an argument</a:t>
            </a:r>
            <a:br>
              <a:rPr lang="en-US" altLang="en-US"/>
            </a:br>
            <a:r>
              <a:rPr lang="en-US" altLang="en-US"/>
              <a:t>of type int which determines the maximum</a:t>
            </a:r>
            <a:br>
              <a:rPr lang="en-US" altLang="en-US"/>
            </a:br>
            <a:r>
              <a:rPr lang="en-US" altLang="en-US"/>
              <a:t>string length of the object</a:t>
            </a:r>
          </a:p>
          <a:p>
            <a:pPr eaLnBrk="1" hangingPunct="1"/>
            <a:r>
              <a:rPr lang="en-US" altLang="en-US"/>
              <a:t>A third StringVar constructor takes a C-string</a:t>
            </a:r>
            <a:br>
              <a:rPr lang="en-US" altLang="en-US"/>
            </a:br>
            <a:r>
              <a:rPr lang="en-US" altLang="en-US"/>
              <a:t>argument and…</a:t>
            </a:r>
          </a:p>
          <a:p>
            <a:pPr lvl="1" eaLnBrk="1" hangingPunct="1"/>
            <a:r>
              <a:rPr lang="en-US" altLang="en-US"/>
              <a:t>sets maximum length to the length of the       C-string</a:t>
            </a:r>
          </a:p>
          <a:p>
            <a:pPr lvl="1" eaLnBrk="1" hangingPunct="1"/>
            <a:r>
              <a:rPr lang="en-US" altLang="en-US"/>
              <a:t>copies the C-string into the object's string value</a:t>
            </a: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D33979BA-A3E1-4F13-8256-E8C44FE76535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StringVar Interface</a:t>
            </a:r>
          </a:p>
        </p:txBody>
      </p:sp>
      <p:sp>
        <p:nvSpPr>
          <p:cNvPr id="145411" name="Rectangle 6"/>
          <p:cNvSpPr>
            <a:spLocks noGrp="1" noChangeArrowheads="1"/>
          </p:cNvSpPr>
          <p:nvPr>
            <p:ph idx="1"/>
          </p:nvPr>
        </p:nvSpPr>
        <p:spPr>
          <a:xfrm>
            <a:off x="544513" y="1524000"/>
            <a:ext cx="8294687" cy="3352800"/>
          </a:xfrm>
        </p:spPr>
        <p:txBody>
          <a:bodyPr/>
          <a:lstStyle/>
          <a:p>
            <a:pPr eaLnBrk="1" hangingPunct="1"/>
            <a:r>
              <a:rPr lang="en-US" altLang="en-US" sz="2400"/>
              <a:t>In addition to constructors, the StringVar </a:t>
            </a:r>
            <a:br>
              <a:rPr lang="en-US" altLang="en-US" sz="2400"/>
            </a:br>
            <a:r>
              <a:rPr lang="en-US" altLang="en-US" sz="2400"/>
              <a:t>interface includes:</a:t>
            </a:r>
          </a:p>
          <a:p>
            <a:pPr lvl="1" eaLnBrk="1" hangingPunct="1"/>
            <a:r>
              <a:rPr lang="en-US" altLang="en-US" sz="2400"/>
              <a:t>Member functions</a:t>
            </a:r>
          </a:p>
          <a:p>
            <a:pPr lvl="2" eaLnBrk="1" hangingPunct="1"/>
            <a:r>
              <a:rPr lang="en-US" altLang="en-US" sz="2000"/>
              <a:t>int length( );</a:t>
            </a:r>
          </a:p>
          <a:p>
            <a:pPr lvl="2" eaLnBrk="1" hangingPunct="1"/>
            <a:r>
              <a:rPr lang="en-US" altLang="en-US" sz="2000"/>
              <a:t>void input_line(istream&amp; ins);</a:t>
            </a:r>
          </a:p>
          <a:p>
            <a:pPr lvl="2" eaLnBrk="1" hangingPunct="1"/>
            <a:r>
              <a:rPr lang="en-US" altLang="en-US" sz="2000"/>
              <a:t>friend ostream&amp; operator &lt;&lt; (ostream&amp; outs, </a:t>
            </a:r>
            <a:br>
              <a:rPr lang="en-US" altLang="en-US" sz="2000"/>
            </a:br>
            <a:r>
              <a:rPr lang="en-US" altLang="en-US" sz="2000"/>
              <a:t>                                                const StringVar&amp; the_string);</a:t>
            </a:r>
          </a:p>
          <a:p>
            <a:pPr lvl="1" eaLnBrk="1" hangingPunct="1"/>
            <a:r>
              <a:rPr lang="en-US" altLang="en-US" sz="2400"/>
              <a:t>Copy Constructor …discussed later</a:t>
            </a:r>
          </a:p>
          <a:p>
            <a:pPr lvl="1" eaLnBrk="1" hangingPunct="1"/>
            <a:r>
              <a:rPr lang="en-US" altLang="en-US" sz="2400"/>
              <a:t>Destructor …discussed later</a:t>
            </a: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B4237437-D827-4169-B1B1-9C341388240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11.11</a:t>
            </a:r>
            <a:br>
              <a:rPr lang="en-US" altLang="en-US"/>
            </a:br>
            <a:r>
              <a:rPr lang="en-US" altLang="en-US"/>
              <a:t>(1/3)</a:t>
            </a:r>
          </a:p>
        </p:txBody>
      </p:sp>
      <p:pic>
        <p:nvPicPr>
          <p:cNvPr id="245766" name="Picture 5" descr="Program using the StringVar Class (part 1 of 3)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828800"/>
            <a:ext cx="8656637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6CA27168-0D5F-479D-97F8-453F5EC932C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5" name="Picture 6" descr="Program using the StringVar Class (part 2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69925"/>
            <a:ext cx="4779963" cy="588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0" name="Rectangle 5"/>
          <p:cNvSpPr>
            <a:spLocks noGrp="1" noChangeArrowheads="1"/>
          </p:cNvSpPr>
          <p:nvPr>
            <p:ph type="title"/>
          </p:nvPr>
        </p:nvSpPr>
        <p:spPr>
          <a:xfrm>
            <a:off x="4997450" y="228600"/>
            <a:ext cx="407035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11.11 (2/3)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47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E6053CEF-41C5-4DC0-B425-833DA8C05B0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StringVar Sample Program</a:t>
            </a:r>
          </a:p>
        </p:txBody>
      </p:sp>
      <p:sp>
        <p:nvSpPr>
          <p:cNvPr id="146435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212975"/>
          </a:xfrm>
        </p:spPr>
        <p:txBody>
          <a:bodyPr/>
          <a:lstStyle/>
          <a:p>
            <a:pPr eaLnBrk="1" hangingPunct="1"/>
            <a:r>
              <a:rPr lang="en-US" altLang="en-US"/>
              <a:t>Using the StringVar interface of Display 11.11,</a:t>
            </a:r>
            <a:br>
              <a:rPr lang="en-US" altLang="en-US"/>
            </a:br>
            <a:r>
              <a:rPr lang="en-US" altLang="en-US"/>
              <a:t>we can write a program using the StringVar class</a:t>
            </a:r>
          </a:p>
          <a:p>
            <a:pPr lvl="1" eaLnBrk="1" hangingPunct="1"/>
            <a:r>
              <a:rPr lang="en-US" altLang="en-US"/>
              <a:t>The program uses function conversation to</a:t>
            </a:r>
          </a:p>
          <a:p>
            <a:pPr lvl="2" eaLnBrk="1" hangingPunct="1"/>
            <a:r>
              <a:rPr lang="en-US" altLang="en-US"/>
              <a:t>Create two StringVar objects, your_name and our_name</a:t>
            </a:r>
          </a:p>
          <a:p>
            <a:pPr lvl="2" eaLnBrk="1" hangingPunct="1"/>
            <a:r>
              <a:rPr lang="en-US" altLang="en-US"/>
              <a:t>your_name can contain any string max_name_size or shorter in length</a:t>
            </a:r>
          </a:p>
          <a:p>
            <a:pPr lvl="2" eaLnBrk="1" hangingPunct="1"/>
            <a:r>
              <a:rPr lang="en-US" altLang="en-US"/>
              <a:t>our_name is initialized to "Borg" and can have any string of 4  or less characters</a:t>
            </a: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FC732241-8E0B-4107-9DF8-DB8D1DD4C78A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Display 11.11</a:t>
            </a:r>
            <a:br>
              <a:rPr lang="en-US" altLang="en-US"/>
            </a:br>
            <a:r>
              <a:rPr lang="en-US" altLang="en-US"/>
              <a:t>(3/3)</a:t>
            </a:r>
          </a:p>
        </p:txBody>
      </p:sp>
      <p:pic>
        <p:nvPicPr>
          <p:cNvPr id="249862" name="Picture 6" descr="Program using the StringVar Class (part 3 of 3)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01775"/>
            <a:ext cx="49149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9DD04C71-E49B-4BDA-8ADF-DB9B2D3E1C6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StringVar Implementation</a:t>
            </a:r>
          </a:p>
        </p:txBody>
      </p:sp>
      <p:sp>
        <p:nvSpPr>
          <p:cNvPr id="148483" name="Rectangle 5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2365375"/>
          </a:xfrm>
        </p:spPr>
        <p:txBody>
          <a:bodyPr/>
          <a:lstStyle/>
          <a:p>
            <a:pPr eaLnBrk="1" hangingPunct="1"/>
            <a:r>
              <a:rPr lang="en-US" altLang="en-US"/>
              <a:t>StringVar uses a dynamic array to store its string</a:t>
            </a:r>
          </a:p>
          <a:p>
            <a:pPr lvl="1" eaLnBrk="1" hangingPunct="1"/>
            <a:r>
              <a:rPr lang="en-US" altLang="en-US"/>
              <a:t>StringVar constructors call new to create the dynamic array for member variable value</a:t>
            </a:r>
          </a:p>
          <a:p>
            <a:pPr lvl="1" eaLnBrk="1" hangingPunct="1"/>
            <a:r>
              <a:rPr lang="en-US" altLang="en-US"/>
              <a:t>'\0' is used to terminate the string</a:t>
            </a:r>
          </a:p>
          <a:p>
            <a:pPr lvl="1" eaLnBrk="1" hangingPunct="1"/>
            <a:r>
              <a:rPr lang="en-US" altLang="en-US"/>
              <a:t>The size of the array is not determined until the </a:t>
            </a:r>
            <a:br>
              <a:rPr lang="en-US" altLang="en-US"/>
            </a:br>
            <a:r>
              <a:rPr lang="en-US" altLang="en-US"/>
              <a:t>array is declared </a:t>
            </a:r>
          </a:p>
          <a:p>
            <a:pPr lvl="2" eaLnBrk="1" hangingPunct="1"/>
            <a:r>
              <a:rPr lang="en-US" altLang="en-US"/>
              <a:t>Constructor arguments determine the size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45E6AA90-E701-4B69-883E-B447C5DE428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11" name="Picture 6" descr="Implementation of StringVar (part 1 of 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950"/>
            <a:ext cx="4710113" cy="601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06" name="Rectangle 5"/>
          <p:cNvSpPr>
            <a:spLocks noGrp="1" noChangeArrowheads="1"/>
          </p:cNvSpPr>
          <p:nvPr>
            <p:ph type="title"/>
          </p:nvPr>
        </p:nvSpPr>
        <p:spPr>
          <a:xfrm>
            <a:off x="4997450" y="228600"/>
            <a:ext cx="4070350" cy="9921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Display 11.12 (1/2)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5190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5310F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28DA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5310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Slide 11- </a:t>
            </a:r>
            <a:fld id="{A38579AB-E517-4E37-95F8-FABA3155CEC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CA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2186</TotalTime>
  <Words>2123</Words>
  <Application>Microsoft Office PowerPoint</Application>
  <PresentationFormat>Letter Paper (8.5x11 in)</PresentationFormat>
  <Paragraphs>724</Paragraphs>
  <Slides>127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Arial Unicode MS</vt:lpstr>
      <vt:lpstr>Calibri</vt:lpstr>
      <vt:lpstr>Calibri Light</vt:lpstr>
      <vt:lpstr>Tahoma</vt:lpstr>
      <vt:lpstr>Wingdings</vt:lpstr>
      <vt:lpstr>2_Blends</vt:lpstr>
      <vt:lpstr>Office Theme</vt:lpstr>
      <vt:lpstr>Problem Solving with C++ by Walter Savitch</vt:lpstr>
      <vt:lpstr>Chapter 11</vt:lpstr>
      <vt:lpstr>Overview</vt:lpstr>
      <vt:lpstr>11.1</vt:lpstr>
      <vt:lpstr>Friend Function</vt:lpstr>
      <vt:lpstr>Program Example: An Equality Function</vt:lpstr>
      <vt:lpstr>Declaration of  The equality Function</vt:lpstr>
      <vt:lpstr>Defining Function equal</vt:lpstr>
      <vt:lpstr>Using The Function equal</vt:lpstr>
      <vt:lpstr>Display 11.1 (1/3) </vt:lpstr>
      <vt:lpstr>Display 11.1 (2/3) </vt:lpstr>
      <vt:lpstr>Display 11.1 (3/3)</vt:lpstr>
      <vt:lpstr>Is equal Efficient?</vt:lpstr>
      <vt:lpstr>A More Efficient equal</vt:lpstr>
      <vt:lpstr>Friend Functions</vt:lpstr>
      <vt:lpstr>Declaring A Friend</vt:lpstr>
      <vt:lpstr>Using A Friend Function</vt:lpstr>
      <vt:lpstr>Display 11.2 </vt:lpstr>
      <vt:lpstr>Friend Declaration Syntax</vt:lpstr>
      <vt:lpstr>Are Friends Needed?</vt:lpstr>
      <vt:lpstr>Choosing Friends</vt:lpstr>
      <vt:lpstr>Program Example: The Money Class (version 1)</vt:lpstr>
      <vt:lpstr>Display 11.3 (1/5) </vt:lpstr>
      <vt:lpstr>Display 11.3 (2/5) </vt:lpstr>
      <vt:lpstr>Display 11.3 (3/5) </vt:lpstr>
      <vt:lpstr>Display 11.3 (4/5) </vt:lpstr>
      <vt:lpstr>Display 11.3 (5/5) </vt:lpstr>
      <vt:lpstr>Characters to Integers</vt:lpstr>
      <vt:lpstr>digit_to_int  (optional)</vt:lpstr>
      <vt:lpstr>int( c) – int ('0')?</vt:lpstr>
      <vt:lpstr>Leading Zeros</vt:lpstr>
      <vt:lpstr>Parameter Passing Efficiency</vt:lpstr>
      <vt:lpstr>Class Parameters</vt:lpstr>
      <vt:lpstr>const Parameter Modifier</vt:lpstr>
      <vt:lpstr>const Parameter Example</vt:lpstr>
      <vt:lpstr>const Considerations</vt:lpstr>
      <vt:lpstr>const  And Accessor Functions</vt:lpstr>
      <vt:lpstr>const Modifies Functions</vt:lpstr>
      <vt:lpstr>Function Declarations With const</vt:lpstr>
      <vt:lpstr>Function Definitions  With const</vt:lpstr>
      <vt:lpstr>const Problem Solved</vt:lpstr>
      <vt:lpstr>const Wrapup</vt:lpstr>
      <vt:lpstr>Display 11.4 </vt:lpstr>
      <vt:lpstr>Use const Consistently</vt:lpstr>
      <vt:lpstr>Section 11.1 Conclusion</vt:lpstr>
      <vt:lpstr>11.2</vt:lpstr>
      <vt:lpstr>Overloading Operators</vt:lpstr>
      <vt:lpstr>Operators As Functions</vt:lpstr>
      <vt:lpstr>Operator Overloading</vt:lpstr>
      <vt:lpstr>Operator Overloading Rules</vt:lpstr>
      <vt:lpstr>Program Example: Overloading Operators</vt:lpstr>
      <vt:lpstr>Display 11.5 (1/2) </vt:lpstr>
      <vt:lpstr>Display 11.5  (2/2) </vt:lpstr>
      <vt:lpstr>Automatic Type Conversion</vt:lpstr>
      <vt:lpstr>Type Conversion Event 1</vt:lpstr>
      <vt:lpstr>Type Conversion Event 2</vt:lpstr>
      <vt:lpstr>Type Conversion Again</vt:lpstr>
      <vt:lpstr>A Constructor For double</vt:lpstr>
      <vt:lpstr>Overloading Unary Operators</vt:lpstr>
      <vt:lpstr>Overloading -</vt:lpstr>
      <vt:lpstr>Display 11.6 </vt:lpstr>
      <vt:lpstr>Overloading &lt;&lt; and &gt;&gt;</vt:lpstr>
      <vt:lpstr>Replacing Function output</vt:lpstr>
      <vt:lpstr>What Does &lt;&lt; Return?</vt:lpstr>
      <vt:lpstr>Display 11.7 </vt:lpstr>
      <vt:lpstr>Overloaded &lt;&lt; Declaration</vt:lpstr>
      <vt:lpstr>Overloaded &lt;&lt; Definition</vt:lpstr>
      <vt:lpstr>Return ostream&amp; ?</vt:lpstr>
      <vt:lpstr>Overloading &gt;&gt;</vt:lpstr>
      <vt:lpstr>Display 11.8 (1/4)</vt:lpstr>
      <vt:lpstr>Display 11.8(2/4) </vt:lpstr>
      <vt:lpstr>Display 11.8 (3/4) </vt:lpstr>
      <vt:lpstr>Display 11.8 (4/4) </vt:lpstr>
      <vt:lpstr>Section 11.2 Conclusion</vt:lpstr>
      <vt:lpstr>11.3</vt:lpstr>
      <vt:lpstr>Arrays and Classes</vt:lpstr>
      <vt:lpstr>Accessing Members</vt:lpstr>
      <vt:lpstr>An Array of Money</vt:lpstr>
      <vt:lpstr>Display 11.9 (1/3) </vt:lpstr>
      <vt:lpstr>Display 11.9 (2/3) </vt:lpstr>
      <vt:lpstr>Display 11.9 (3/3)</vt:lpstr>
      <vt:lpstr>Arrays as Structure Members</vt:lpstr>
      <vt:lpstr>Accessing Array Elements</vt:lpstr>
      <vt:lpstr>Arrays as Class Members</vt:lpstr>
      <vt:lpstr>Overview of TemperatureList</vt:lpstr>
      <vt:lpstr>Display 11.10 (1/2) </vt:lpstr>
      <vt:lpstr>Display 11.10 (2/2)</vt:lpstr>
      <vt:lpstr>Section 11.3 Conclusion</vt:lpstr>
      <vt:lpstr>11.4</vt:lpstr>
      <vt:lpstr>Classes and Dynamic Arrays   </vt:lpstr>
      <vt:lpstr>Program Example: A String Variable Class</vt:lpstr>
      <vt:lpstr>The StringVar Constructors</vt:lpstr>
      <vt:lpstr>The StringVar Interface</vt:lpstr>
      <vt:lpstr>Display 11.11 (1/3)</vt:lpstr>
      <vt:lpstr>Display 11.11 (2/3) </vt:lpstr>
      <vt:lpstr>A StringVar Sample Program</vt:lpstr>
      <vt:lpstr>Display 11.11 (3/3)</vt:lpstr>
      <vt:lpstr>The StringVar Implementation</vt:lpstr>
      <vt:lpstr>Display 11.12 (1/2) </vt:lpstr>
      <vt:lpstr>Display 11.12 (2/2)</vt:lpstr>
      <vt:lpstr>Dynamic Variables</vt:lpstr>
      <vt:lpstr>Destructors</vt:lpstr>
      <vt:lpstr>~StringVar</vt:lpstr>
      <vt:lpstr>Pointers as  Call-by-Value Parameters</vt:lpstr>
      <vt:lpstr>Display 11.13 </vt:lpstr>
      <vt:lpstr>Display 11.14</vt:lpstr>
      <vt:lpstr>Copy Constructors</vt:lpstr>
      <vt:lpstr>StringVar Copy Constructor</vt:lpstr>
      <vt:lpstr>Calling a Copy Constructor</vt:lpstr>
      <vt:lpstr>The Need For  a Copy Constructor</vt:lpstr>
      <vt:lpstr>The Need For  a Copy Constructor (cont.)</vt:lpstr>
      <vt:lpstr>The Need For  a Copy Constructor (cont.) </vt:lpstr>
      <vt:lpstr>The Need For  a Copy Constructor (cont.)  </vt:lpstr>
      <vt:lpstr>Copy Constructor Demonstration</vt:lpstr>
      <vt:lpstr>Copy Constructor Demonstration (cont.)</vt:lpstr>
      <vt:lpstr>When To Include a  Copy Constructor</vt:lpstr>
      <vt:lpstr>The Big Three</vt:lpstr>
      <vt:lpstr>The Assignment Operator</vt:lpstr>
      <vt:lpstr>Overloading =</vt:lpstr>
      <vt:lpstr>Definition of =</vt:lpstr>
      <vt:lpstr>= Details</vt:lpstr>
      <vt:lpstr>Problems with =</vt:lpstr>
      <vt:lpstr>Another Attempt at =</vt:lpstr>
      <vt:lpstr>A New Problem With =</vt:lpstr>
      <vt:lpstr>A Better = Operator</vt:lpstr>
      <vt:lpstr>Section 11.4 Conclusion</vt:lpstr>
      <vt:lpstr>Chapter 11 -- End</vt:lpstr>
    </vt:vector>
  </TitlesOfParts>
  <Company>Addison Wesley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Addison Wesley</dc:creator>
  <cp:lastModifiedBy>Michael Mena</cp:lastModifiedBy>
  <cp:revision>263</cp:revision>
  <cp:lastPrinted>2001-11-04T00:51:13Z</cp:lastPrinted>
  <dcterms:created xsi:type="dcterms:W3CDTF">2005-02-25T19:46:41Z</dcterms:created>
  <dcterms:modified xsi:type="dcterms:W3CDTF">2019-06-26T16:46:51Z</dcterms:modified>
</cp:coreProperties>
</file>